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60" r:id="rId3"/>
    <p:sldId id="261" r:id="rId4"/>
    <p:sldId id="266" r:id="rId5"/>
    <p:sldId id="267" r:id="rId6"/>
    <p:sldId id="264" r:id="rId7"/>
    <p:sldId id="275" r:id="rId8"/>
    <p:sldId id="276" r:id="rId9"/>
    <p:sldId id="277" r:id="rId10"/>
    <p:sldId id="280" r:id="rId11"/>
    <p:sldId id="278" r:id="rId12"/>
    <p:sldId id="284" r:id="rId13"/>
    <p:sldId id="279" r:id="rId14"/>
    <p:sldId id="274" r:id="rId15"/>
    <p:sldId id="272" r:id="rId16"/>
    <p:sldId id="286" r:id="rId17"/>
    <p:sldId id="269" r:id="rId18"/>
    <p:sldId id="271" r:id="rId19"/>
    <p:sldId id="287" r:id="rId20"/>
    <p:sldId id="270" r:id="rId21"/>
    <p:sldId id="273" r:id="rId22"/>
    <p:sldId id="290" r:id="rId23"/>
    <p:sldId id="292" r:id="rId24"/>
    <p:sldId id="293" r:id="rId25"/>
    <p:sldId id="294" r:id="rId26"/>
    <p:sldId id="295" r:id="rId27"/>
    <p:sldId id="296" r:id="rId28"/>
    <p:sldId id="297" r:id="rId29"/>
    <p:sldId id="298" r:id="rId30"/>
    <p:sldId id="281" r:id="rId31"/>
    <p:sldId id="282" r:id="rId32"/>
    <p:sldId id="283" r:id="rId33"/>
    <p:sldId id="299" r:id="rId34"/>
    <p:sldId id="300" r:id="rId35"/>
    <p:sldId id="304" r:id="rId36"/>
    <p:sldId id="262" r:id="rId37"/>
    <p:sldId id="301" r:id="rId38"/>
    <p:sldId id="303" r:id="rId39"/>
    <p:sldId id="302" r:id="rId40"/>
    <p:sldId id="268" r:id="rId41"/>
    <p:sldId id="305" r:id="rId42"/>
    <p:sldId id="307" r:id="rId43"/>
    <p:sldId id="306" r:id="rId44"/>
    <p:sldId id="265" r:id="rId45"/>
    <p:sldId id="289" r:id="rId46"/>
    <p:sldId id="285" r:id="rId47"/>
    <p:sldId id="288" r:id="rId48"/>
    <p:sldId id="291"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242424"/>
    <a:srgbClr val="FAFCD7"/>
    <a:srgbClr val="165498"/>
    <a:srgbClr val="0368AC"/>
    <a:srgbClr val="1B57A2"/>
    <a:srgbClr val="2F5B9D"/>
    <a:srgbClr val="203864"/>
    <a:srgbClr val="FF9F3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39187" autoAdjust="0"/>
  </p:normalViewPr>
  <p:slideViewPr>
    <p:cSldViewPr snapToGrid="0">
      <p:cViewPr varScale="1">
        <p:scale>
          <a:sx n="30" d="100"/>
          <a:sy n="30" d="100"/>
        </p:scale>
        <p:origin x="1251" y="6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pôle qui travaillait pour les champions cote action </a:t>
            </a:r>
          </a:p>
          <a:p>
            <a:pPr marL="228600" indent="-228600">
              <a:buFont typeface="+mj-lt"/>
              <a:buAutoNum type="arabicPeriod"/>
            </a:pPr>
            <a:r>
              <a:rPr lang="fr-FR" b="0" i="0" dirty="0">
                <a:solidFill>
                  <a:srgbClr val="1D1C1D"/>
                </a:solidFill>
                <a:effectLst/>
                <a:latin typeface="Slack-Lato"/>
              </a:rPr>
              <a:t>un pôle pour servir les desks de taux (qu’on appelle aussi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pôle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longtemps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Du coup 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et ils ont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d’animation côté TAUX</a:t>
            </a:r>
            <a:r>
              <a:rPr lang="fr-FR" b="0" i="0" dirty="0">
                <a:solidFill>
                  <a:srgbClr val="1D1C1D"/>
                </a:solidFill>
                <a:effectLst/>
                <a:latin typeface="Slack-Lato"/>
              </a:rPr>
              <a:t>, mais surtout en intégrant un produit sur étagère spécialisé dans la connectivité sur toutes les plates-formes qui géraient les produits de taux. Appelons ici ce produit : </a:t>
            </a:r>
            <a:r>
              <a:rPr lang="fr-FR" b="1" i="0" dirty="0">
                <a:solidFill>
                  <a:srgbClr val="1D1C1D"/>
                </a:solidFill>
                <a:effectLst/>
                <a:latin typeface="Slack-Lato"/>
              </a:rPr>
              <a:t>ZION</a:t>
            </a:r>
            <a:r>
              <a:rPr lang="fr-FR" b="0" i="0" dirty="0">
                <a:solidFill>
                  <a:srgbClr val="1D1C1D"/>
                </a:solidFill>
                <a:effectLst/>
                <a:latin typeface="Slack-Lato"/>
              </a:rPr>
              <a:t> pour ne pas dévoiler son vrai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qu’on aille plus loin, je vais juste prendre quelques secondes pour vous expliquer </a:t>
            </a:r>
            <a:r>
              <a:rPr lang="fr-FR" b="1" dirty="0"/>
              <a:t>ce qu’est une plate-forme d’animation/de contribution pour des </a:t>
            </a:r>
            <a:r>
              <a:rPr lang="fr-FR" b="1" dirty="0" err="1"/>
              <a:t>market</a:t>
            </a:r>
            <a:r>
              <a:rPr lang="fr-FR" b="1" dirty="0"/>
              <a:t> </a:t>
            </a:r>
            <a:r>
              <a:rPr lang="fr-FR" b="1" dirty="0" err="1"/>
              <a:t>makers</a:t>
            </a:r>
            <a:r>
              <a:rPr lang="fr-FR" b="1" dirty="0"/>
              <a:t> (qui sont les animateurs)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https://img-4.linternaute.com/IKCm9BMVeA9sGmJGa4TEGSR9pSk=/1500x/smart/cfa3df2f10844050a3ece07f3a5d151e/ccmcms-linternaute/10662630.jpg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market-making</a:t>
            </a:r>
            <a:r>
              <a:rPr lang="fr-FR" dirty="0"/>
              <a:t>, ça correspond en gros à </a:t>
            </a:r>
            <a:r>
              <a:rPr lang="fr-FR" b="1" dirty="0"/>
              <a:t>une activité assurée par quelques banques</a:t>
            </a:r>
            <a:r>
              <a:rPr lang="fr-FR" dirty="0"/>
              <a:t>, où on va demander à certains traders -les </a:t>
            </a:r>
            <a:r>
              <a:rPr lang="fr-FR" dirty="0" err="1"/>
              <a:t>market</a:t>
            </a:r>
            <a:r>
              <a:rPr lang="fr-FR" dirty="0"/>
              <a:t> </a:t>
            </a:r>
            <a:r>
              <a:rPr lang="fr-FR" dirty="0" err="1"/>
              <a:t>makers</a:t>
            </a:r>
            <a:r>
              <a:rPr lang="fr-FR" dirty="0"/>
              <a:t>- de faire de l’animation sur les marchés (…financiers hein ;-) </a:t>
            </a:r>
            <a:r>
              <a:rPr lang="fr-FR" b="1" dirty="0"/>
              <a:t>en publiant en permanence des prix sur tout un tas de produits </a:t>
            </a:r>
            <a:r>
              <a:rPr lang="fr-FR" dirty="0"/>
              <a:t>(paires de devises, des obligations, des swaps de taux etc.). </a:t>
            </a:r>
          </a:p>
          <a:p>
            <a:endParaRPr lang="fr-FR" dirty="0"/>
          </a:p>
          <a:p>
            <a:r>
              <a:rPr lang="fr-FR" dirty="0"/>
              <a:t>Ceci est fait pour que les autres clients ou investisseurs puissent toujours acheter ou vendre des trucs : on appelle ça </a:t>
            </a:r>
            <a:r>
              <a:rPr lang="fr-FR" b="1" dirty="0"/>
              <a:t>ramener de la liquidité.</a:t>
            </a:r>
            <a:r>
              <a:rPr lang="fr-FR" dirty="0"/>
              <a:t> </a:t>
            </a:r>
          </a:p>
          <a:p>
            <a:endParaRPr lang="fr-FR" dirty="0"/>
          </a:p>
          <a:p>
            <a:endParaRPr lang="fr-FR" dirty="0"/>
          </a:p>
          <a:p>
            <a:endParaRPr lang="fr-FR" dirty="0"/>
          </a:p>
          <a:p>
            <a:r>
              <a:rPr lang="fr-FR" dirty="0"/>
              <a:t>====</a:t>
            </a:r>
          </a:p>
          <a:p>
            <a:endParaRPr lang="fr-FR" dirty="0"/>
          </a:p>
          <a:p>
            <a:r>
              <a:rPr lang="fr-FR" dirty="0"/>
              <a:t>https://globalfintechnews.com/wp-content/uploads/2021/04/Choosing-an-STPECN-Broker-vs.-Market-Maker-Broker-696x464.jpg</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si on pousse la métaphore un peu + loin,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ok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une plate-forme de </a:t>
            </a:r>
            <a:r>
              <a:rPr lang="fr-FR" dirty="0" err="1"/>
              <a:t>market</a:t>
            </a:r>
            <a:r>
              <a:rPr lang="fr-FR" dirty="0"/>
              <a:t> </a:t>
            </a:r>
            <a:r>
              <a:rPr lang="fr-FR" dirty="0" err="1"/>
              <a:t>making</a:t>
            </a:r>
            <a:r>
              <a:rPr lang="fr-FR" dirty="0"/>
              <a:t> pour simplifier ici, c’est 3 grosses fonctions/étapes :</a:t>
            </a:r>
          </a:p>
          <a:p>
            <a:pPr marL="0" indent="0">
              <a:buNone/>
            </a:pP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C’est d'abord des traders (les </a:t>
            </a:r>
            <a:r>
              <a:rPr lang="fr-FR" dirty="0" err="1"/>
              <a:t>market</a:t>
            </a:r>
            <a:r>
              <a:rPr lang="fr-FR" dirty="0"/>
              <a:t> </a:t>
            </a:r>
            <a:r>
              <a:rPr lang="fr-FR" dirty="0" err="1"/>
              <a:t>makers</a:t>
            </a:r>
            <a:r>
              <a:rPr lang="fr-FR" dirty="0"/>
              <a:t>) qui construisent des prix sur des produits (on appelle ça des </a:t>
            </a:r>
            <a:r>
              <a:rPr lang="fr-FR" dirty="0" err="1"/>
              <a:t>core</a:t>
            </a:r>
            <a:r>
              <a:rPr lang="fr-FR" dirty="0"/>
              <a:t> </a:t>
            </a:r>
            <a:r>
              <a:rPr lang="fr-FR" dirty="0" err="1"/>
              <a:t>prices</a:t>
            </a:r>
            <a:r>
              <a:rPr lang="fr-FR" dirty="0"/>
              <a:t>), et qui les poussent sur une plate-forme de contribution</a:t>
            </a:r>
          </a:p>
          <a:p>
            <a:pPr marL="228600" indent="-228600">
              <a:buAutoNum type="arabicPeriod"/>
            </a:pPr>
            <a:r>
              <a:rPr lang="fr-FR" dirty="0"/>
              <a:t>En 2, cette dernière (en jaune) va rajouter des marges à ces </a:t>
            </a:r>
            <a:r>
              <a:rPr lang="fr-FR" dirty="0" err="1"/>
              <a:t>core</a:t>
            </a:r>
            <a:r>
              <a:rPr lang="fr-FR" dirty="0"/>
              <a:t> </a:t>
            </a:r>
            <a:r>
              <a:rPr lang="fr-FR" dirty="0" err="1"/>
              <a:t>prices</a:t>
            </a:r>
            <a:r>
              <a:rPr lang="fr-FR" dirty="0"/>
              <a:t> en fonction de la catégorie de clients qu’on a en face et pour lesquels on s’est fait des catégories (gold, </a:t>
            </a:r>
            <a:r>
              <a:rPr lang="fr-FR" dirty="0" err="1"/>
              <a:t>platinium</a:t>
            </a:r>
            <a:r>
              <a:rPr lang="fr-FR" dirty="0"/>
              <a:t>, </a:t>
            </a:r>
            <a:r>
              <a:rPr lang="fr-FR" dirty="0" err="1"/>
              <a:t>predator</a:t>
            </a:r>
            <a:r>
              <a:rPr lang="fr-FR" dirty="0"/>
              <a:t>, etc.). On appelle ça le Tiering</a:t>
            </a:r>
          </a:p>
          <a:p>
            <a:pPr marL="228600" indent="-228600">
              <a:buAutoNum type="arabicPeriod"/>
            </a:pPr>
            <a:r>
              <a:rPr lang="fr-FR" dirty="0"/>
              <a:t>En 3, la plate-forme de Contribution va publier en continu ces prix margés/</a:t>
            </a:r>
            <a:r>
              <a:rPr lang="fr-FR" dirty="0" err="1"/>
              <a:t>tierés</a:t>
            </a:r>
            <a:r>
              <a:rPr lang="fr-FR" dirty="0"/>
              <a:t> pour des clients qui sont connectés sur différents marchés </a:t>
            </a:r>
            <a:r>
              <a:rPr lang="fr-FR" dirty="0" err="1"/>
              <a:t>éléctroniques</a:t>
            </a:r>
            <a:r>
              <a:rPr lang="fr-FR" dirty="0"/>
              <a:t> (ici NY, Bergame en Italie, et </a:t>
            </a:r>
            <a:r>
              <a:rPr lang="fr-FR" dirty="0" err="1"/>
              <a:t>Londre</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tout effectué dans des temps rapides, de l’ordre de </a:t>
            </a:r>
            <a:r>
              <a:rPr lang="fr-FR" b="1" dirty="0"/>
              <a:t>quelques millisecondes </a:t>
            </a:r>
            <a:r>
              <a:rPr lang="fr-FR" dirty="0"/>
              <a:t>seulement (entrée-sortie de la banque).</a:t>
            </a:r>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Voila pour le contexte métier. Maintenant si on reprend l’histoire… </a:t>
            </a:r>
          </a:p>
          <a:p>
            <a:endParaRPr lang="fr-FR" dirty="0"/>
          </a:p>
          <a:p>
            <a:r>
              <a:rPr lang="fr-FR" dirty="0"/>
              <a:t>Je vous présente Sébastien. </a:t>
            </a:r>
            <a:r>
              <a:rPr lang="fr-FR" b="1" dirty="0"/>
              <a:t>Sébastien est un assistant trader </a:t>
            </a:r>
            <a:r>
              <a:rPr lang="fr-FR" dirty="0"/>
              <a:t>qui travaille pour le desk qui gère les produits de taux à NY dans cette grande banque. </a:t>
            </a:r>
            <a:r>
              <a:rPr lang="fr-FR" b="0" dirty="0"/>
              <a:t>Il est </a:t>
            </a:r>
            <a:r>
              <a:rPr lang="fr-FR" b="1" dirty="0"/>
              <a:t>passionné par cet univers et ce métier</a:t>
            </a:r>
            <a:r>
              <a:rPr lang="fr-FR" dirty="0"/>
              <a:t>, et est promu pour être le responsable de cette refonte de la plate forme de contribution pour le </a:t>
            </a:r>
            <a:r>
              <a:rPr lang="fr-FR" dirty="0" err="1"/>
              <a:t>market</a:t>
            </a:r>
            <a:r>
              <a:rPr lang="fr-FR" dirty="0"/>
              <a:t> </a:t>
            </a:r>
            <a:r>
              <a:rPr lang="fr-FR" dirty="0" err="1"/>
              <a:t>making</a:t>
            </a:r>
            <a:r>
              <a:rPr lang="fr-FR" dirty="0"/>
              <a:t> des métiers de taux. Comme </a:t>
            </a:r>
            <a:r>
              <a:rPr lang="fr-FR" b="1" dirty="0"/>
              <a:t>il a déjà utilisé le produit ZION dans une précédente vie </a:t>
            </a:r>
            <a:r>
              <a:rPr lang="fr-FR" dirty="0"/>
              <a:t>avant de rejoindre cette banque, </a:t>
            </a:r>
            <a:r>
              <a:rPr lang="fr-FR" b="1" dirty="0"/>
              <a:t>il est pressenti par le métier pour guider au mieux ce programme de refonte</a:t>
            </a:r>
            <a:r>
              <a:rPr lang="fr-FR" dirty="0"/>
              <a:t>. Il va pouvoir aider les devs à comprendre comment fonctionne ZION.</a:t>
            </a:r>
          </a:p>
          <a:p>
            <a:endParaRPr lang="fr-FR" dirty="0"/>
          </a:p>
          <a:p>
            <a:r>
              <a:rPr lang="fr-FR" b="1" dirty="0"/>
              <a:t>Autours de lui </a:t>
            </a:r>
            <a:r>
              <a:rPr lang="fr-FR" dirty="0"/>
              <a:t>il y a des BA (business </a:t>
            </a:r>
            <a:r>
              <a:rPr lang="fr-FR" dirty="0" err="1"/>
              <a:t>analysts</a:t>
            </a:r>
            <a:r>
              <a:rPr lang="fr-FR" dirty="0"/>
              <a:t>), des </a:t>
            </a:r>
            <a:r>
              <a:rPr lang="fr-FR" dirty="0" err="1"/>
              <a:t>technical</a:t>
            </a:r>
            <a:r>
              <a:rPr lang="fr-FR" dirty="0"/>
              <a:t> </a:t>
            </a:r>
            <a:r>
              <a:rPr lang="fr-FR" dirty="0" err="1"/>
              <a:t>BAs</a:t>
            </a:r>
            <a:r>
              <a:rPr lang="fr-FR" dirty="0"/>
              <a:t> (des </a:t>
            </a:r>
            <a:r>
              <a:rPr lang="fr-FR" dirty="0" err="1"/>
              <a:t>DEVs</a:t>
            </a:r>
            <a:r>
              <a:rPr lang="fr-FR" dirty="0"/>
              <a:t> qui connaissent super bien le système actuel qu’on veut remplacer), des </a:t>
            </a:r>
            <a:r>
              <a:rPr lang="fr-FR" dirty="0" err="1"/>
              <a:t>Qas</a:t>
            </a:r>
            <a:r>
              <a:rPr lang="fr-FR" dirty="0"/>
              <a:t>, des </a:t>
            </a:r>
            <a:r>
              <a:rPr lang="fr-FR" dirty="0" err="1"/>
              <a:t>DEVs</a:t>
            </a:r>
            <a:r>
              <a:rPr lang="fr-FR" dirty="0"/>
              <a:t>, et un architecte (une grosse vingtaine de gens en tout).</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fait à peine 3 semaines que le projet a commencé et Sébastien en a déjà marre. Déjà il a l’impression qu’</a:t>
            </a:r>
            <a:r>
              <a:rPr lang="fr-FR" b="1" dirty="0"/>
              <a:t>il faut tout leur faire, tout leur dire à tous, comme s’ils ne comprenaient rien</a:t>
            </a:r>
            <a:r>
              <a:rPr lang="fr-FR" dirty="0"/>
              <a:t> à ce qu’il fallait faire.</a:t>
            </a:r>
          </a:p>
          <a:p>
            <a:endParaRPr lang="fr-FR" dirty="0"/>
          </a:p>
          <a:p>
            <a:r>
              <a:rPr lang="fr-FR" dirty="0"/>
              <a:t>C’est simple pourtant se dit-il : « </a:t>
            </a:r>
            <a:r>
              <a:rPr lang="fr-FR" b="1" dirty="0"/>
              <a:t>il faut juste commencer par un mini référentiel instruments</a:t>
            </a:r>
            <a:r>
              <a:rPr lang="fr-FR" dirty="0"/>
              <a:t> </a:t>
            </a:r>
            <a:r>
              <a:rPr lang="fr-FR" b="1" dirty="0"/>
              <a:t>pour </a:t>
            </a:r>
            <a:r>
              <a:rPr lang="fr-FR" dirty="0"/>
              <a:t>nous permettre de </a:t>
            </a:r>
            <a:r>
              <a:rPr lang="fr-FR" b="1" dirty="0"/>
              <a:t>relier les </a:t>
            </a:r>
            <a:r>
              <a:rPr lang="fr-FR" b="1" dirty="0" err="1"/>
              <a:t>pricers</a:t>
            </a:r>
            <a:r>
              <a:rPr lang="fr-FR" b="1" dirty="0"/>
              <a:t> </a:t>
            </a:r>
            <a:r>
              <a:rPr lang="fr-FR" dirty="0"/>
              <a:t>d’un côté, à la plate-forme de contribution qu’il faut construire.</a:t>
            </a:r>
          </a:p>
          <a:p>
            <a:endParaRPr lang="fr-FR" dirty="0"/>
          </a:p>
          <a:p>
            <a:r>
              <a:rPr lang="fr-FR" dirty="0"/>
              <a:t>Pourtant </a:t>
            </a:r>
            <a:r>
              <a:rPr lang="fr-FR" b="1" dirty="0"/>
              <a:t>j’ai demandé a l’architecte que Paris m’a refourgué de choisir une base de données </a:t>
            </a:r>
            <a:r>
              <a:rPr lang="fr-FR" dirty="0"/>
              <a:t>pour ce référentiel entre Oracle et SQL Server (les 2 standards de la boite) et même ça, il n’a pas été foutu de le faire. </a:t>
            </a:r>
            <a:r>
              <a:rPr lang="fr-FR" b="1" dirty="0"/>
              <a:t>Moi j’ai un jalon en retard du coup</a:t>
            </a:r>
            <a:r>
              <a:rPr lang="fr-FR" dirty="0"/>
              <a:t> »</a:t>
            </a:r>
          </a:p>
          <a:p>
            <a:endParaRPr lang="fr-FR" dirty="0"/>
          </a:p>
          <a:p>
            <a:r>
              <a:rPr lang="fr-FR" dirty="0"/>
              <a:t>« Je ne sais pas ce qu’ils attendent tous et toutes, mais ça devient inquiétant. En plus </a:t>
            </a:r>
            <a:r>
              <a:rPr lang="fr-FR" b="1" dirty="0"/>
              <a:t>on leur a demandé des estimations</a:t>
            </a:r>
            <a:r>
              <a:rPr lang="fr-FR" dirty="0"/>
              <a:t> pour que je puisse fournir </a:t>
            </a:r>
            <a:r>
              <a:rPr lang="fr-FR" b="1" dirty="0"/>
              <a:t>une roadmap à 6 mois </a:t>
            </a:r>
            <a:r>
              <a:rPr lang="fr-FR" dirty="0"/>
              <a:t>à ma responsable et c’est silence radio ou ils me donnent des chiffres pourris. Je ne peux décemment pas …»</a:t>
            </a:r>
          </a:p>
          <a:p>
            <a:endParaRPr lang="fr-FR" dirty="0"/>
          </a:p>
          <a:p>
            <a:r>
              <a:rPr lang="fr-FR" dirty="0"/>
              <a:t>Par contre hein, ils veulent faire des points sur les instruments qu’on va devoir contribuer, ce qu’il va falloir mettre dans la configuration du </a:t>
            </a:r>
            <a:r>
              <a:rPr lang="fr-FR" dirty="0" err="1"/>
              <a:t>tiering</a:t>
            </a:r>
            <a:r>
              <a:rPr lang="fr-FR" dirty="0"/>
              <a:t>… Je ne comprends pas… </a:t>
            </a:r>
            <a:r>
              <a:rPr lang="fr-FR" b="1" dirty="0"/>
              <a:t>C’est pourtant simple : on leur a dit qu’on commençait par les </a:t>
            </a:r>
            <a:r>
              <a:rPr lang="fr-FR" b="1" dirty="0" err="1"/>
              <a:t>outrights</a:t>
            </a:r>
            <a:r>
              <a:rPr lang="fr-FR" b="1" dirty="0"/>
              <a:t> et les </a:t>
            </a:r>
            <a:r>
              <a:rPr lang="fr-FR" b="1" dirty="0" err="1"/>
              <a:t>butterfly</a:t>
            </a:r>
            <a:r>
              <a:rPr lang="fr-FR" dirty="0"/>
              <a:t>. J’ai d’autres choses à foutre que de leur répéter tout ça.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941393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puis quels bandes de blaireaux à Paris…</a:t>
            </a:r>
          </a:p>
          <a:p>
            <a:endParaRPr lang="fr-FR" dirty="0"/>
          </a:p>
          <a:p>
            <a:r>
              <a:rPr lang="fr-FR" b="1" dirty="0"/>
              <a:t>L’équipe de dev qui gère les nouveaux </a:t>
            </a:r>
            <a:r>
              <a:rPr lang="fr-FR" b="1" dirty="0" err="1"/>
              <a:t>pricers</a:t>
            </a:r>
            <a:r>
              <a:rPr lang="fr-FR" dirty="0"/>
              <a:t> (dirigées par un transfuge des champions de la partie Action) </a:t>
            </a:r>
            <a:r>
              <a:rPr lang="fr-FR" b="1" dirty="0"/>
              <a:t>et mon équipe </a:t>
            </a:r>
            <a:r>
              <a:rPr lang="fr-FR" dirty="0"/>
              <a:t>sur la plate-forme ZION </a:t>
            </a:r>
            <a:r>
              <a:rPr lang="fr-FR" b="1" dirty="0"/>
              <a:t>n’ont même pas encore réussi à s’entendre sur les références en commun </a:t>
            </a:r>
            <a:r>
              <a:rPr lang="fr-FR" dirty="0"/>
              <a:t>à utiliser pour commencer à contribuer les premiers instruments…</a:t>
            </a:r>
          </a:p>
          <a:p>
            <a:endParaRPr lang="fr-FR" dirty="0"/>
          </a:p>
          <a:p>
            <a:r>
              <a:rPr lang="fr-FR" dirty="0"/>
              <a:t>C’est dingue. </a:t>
            </a:r>
            <a:r>
              <a:rPr lang="fr-FR" b="1" dirty="0"/>
              <a:t>On est déjà en retard et ils passent leur temps à se prendre la tête sur des détails</a:t>
            </a:r>
            <a:r>
              <a:rPr lang="fr-FR" dirty="0"/>
              <a:t>… A escalader des problèmes de </a:t>
            </a:r>
            <a:r>
              <a:rPr lang="fr-FR" dirty="0" err="1"/>
              <a:t>reférentiels</a:t>
            </a:r>
            <a:r>
              <a:rPr lang="fr-FR" dirty="0"/>
              <a:t> à leur </a:t>
            </a:r>
            <a:r>
              <a:rPr lang="fr-FR" dirty="0" err="1"/>
              <a:t>hierarchie</a:t>
            </a:r>
            <a:r>
              <a:rPr lang="fr-FR" dirty="0"/>
              <a:t>.</a:t>
            </a:r>
          </a:p>
          <a:p>
            <a:endParaRPr lang="fr-FR" dirty="0"/>
          </a:p>
          <a:p>
            <a:r>
              <a:rPr lang="fr-FR" dirty="0"/>
              <a:t>Franchement, c’est pas comme si on avait mieux à faire hein… ce projet commence vraiment très mal. </a:t>
            </a:r>
            <a:r>
              <a:rPr lang="fr-FR" b="1" dirty="0"/>
              <a:t>Marre de bosser avec l’IT</a:t>
            </a:r>
            <a:r>
              <a:rPr lang="fr-FR" dirty="0"/>
              <a:t>. »</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a:t>
            </a:r>
          </a:p>
          <a:p>
            <a:endParaRPr lang="fr-FR" dirty="0"/>
          </a:p>
          <a:p>
            <a:r>
              <a:rPr lang="fr-FR" dirty="0"/>
              <a:t>Sébastien </a:t>
            </a:r>
            <a:r>
              <a:rPr lang="fr-FR" b="1" dirty="0"/>
              <a:t>le golden boy commence à regretter de piloter ce projet</a:t>
            </a:r>
            <a:r>
              <a:rPr lang="fr-FR" dirty="0"/>
              <a:t>. Il a beau se déplacer régulièrement à Paris pour parler à la sponsor du programme –sa chef-(qui elle est hyper stressée et </a:t>
            </a:r>
            <a:r>
              <a:rPr lang="fr-FR" dirty="0" err="1"/>
              <a:t>challenging</a:t>
            </a:r>
            <a:r>
              <a:rPr lang="fr-FR" dirty="0"/>
              <a:t> comme on dit) et gérer l’équipe de DEV et les </a:t>
            </a:r>
            <a:r>
              <a:rPr lang="fr-FR" dirty="0" err="1"/>
              <a:t>BAs</a:t>
            </a:r>
            <a:r>
              <a:rPr lang="fr-FR" dirty="0"/>
              <a:t>. </a:t>
            </a:r>
          </a:p>
          <a:p>
            <a:endParaRPr lang="fr-FR" dirty="0"/>
          </a:p>
          <a:p>
            <a:r>
              <a:rPr lang="fr-FR" b="1" dirty="0"/>
              <a:t>Il se dit qu’il aurait mieux fait de continuer à faire l’assistant trader</a:t>
            </a:r>
            <a:r>
              <a:rPr lang="fr-FR" dirty="0"/>
              <a:t> au lieu de prendre des responsabilités dans l’organisation et d’être le </a:t>
            </a:r>
            <a:r>
              <a:rPr lang="fr-FR" b="1" dirty="0" err="1"/>
              <a:t>product</a:t>
            </a:r>
            <a:r>
              <a:rPr lang="fr-FR" b="1" dirty="0"/>
              <a:t> </a:t>
            </a:r>
            <a:r>
              <a:rPr lang="fr-FR" b="1" dirty="0" err="1"/>
              <a:t>owner</a:t>
            </a:r>
            <a:r>
              <a:rPr lang="fr-FR" b="1" dirty="0"/>
              <a:t> d’un programme super attendu</a:t>
            </a:r>
            <a:r>
              <a:rPr lang="fr-FR" dirty="0"/>
              <a:t>.</a:t>
            </a:r>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déjà, est ce que certaines et certains d’</a:t>
            </a:r>
            <a:r>
              <a:rPr lang="fr-FR" dirty="0" err="1"/>
              <a:t>entre-vous</a:t>
            </a:r>
            <a:r>
              <a:rPr lang="fr-FR" dirty="0"/>
              <a:t> se sont retrouvés dans une situation un peu similaire à celle de Sébastien ?</a:t>
            </a:r>
          </a:p>
          <a:p>
            <a:endParaRPr lang="fr-FR" dirty="0"/>
          </a:p>
          <a:p>
            <a:r>
              <a:rPr lang="fr-FR" dirty="0"/>
              <a:t>Des réflexions/choses en commun ?</a:t>
            </a:r>
          </a:p>
          <a:p>
            <a:endParaRPr lang="fr-FR" dirty="0"/>
          </a:p>
          <a:p>
            <a:r>
              <a:rPr lang="fr-FR" dirty="0"/>
              <a:t>Par ex :</a:t>
            </a:r>
          </a:p>
          <a:p>
            <a:endParaRPr lang="fr-FR" dirty="0"/>
          </a:p>
          <a:p>
            <a:pPr marL="171450" indent="-171450">
              <a:buFont typeface="Arial" panose="020B0604020202020204" pitchFamily="34" charset="0"/>
              <a:buChar char="•"/>
            </a:pPr>
            <a:r>
              <a:rPr lang="fr-FR" b="1" dirty="0"/>
              <a:t>Des devs qui n’arrivent pas à vous faire des estimations vs. roadmap </a:t>
            </a:r>
            <a:r>
              <a:rPr lang="fr-FR" dirty="0"/>
              <a:t>à communiquer à vos pairs </a:t>
            </a:r>
            <a:r>
              <a:rPr lang="fr-FR" b="1" dirty="0"/>
              <a:t>?</a:t>
            </a:r>
          </a:p>
          <a:p>
            <a:pPr marL="171450" indent="-171450">
              <a:buFont typeface="Arial" panose="020B0604020202020204" pitchFamily="34" charset="0"/>
              <a:buChar char="•"/>
            </a:pPr>
            <a:r>
              <a:rPr lang="fr-FR" dirty="0"/>
              <a:t>Des calendriers entre le </a:t>
            </a:r>
            <a:r>
              <a:rPr lang="fr-FR" b="1" dirty="0"/>
              <a:t>DEV et le métier </a:t>
            </a:r>
            <a:r>
              <a:rPr lang="fr-FR" dirty="0"/>
              <a:t>qui ne semblent </a:t>
            </a:r>
            <a:r>
              <a:rPr lang="fr-FR" b="1" dirty="0"/>
              <a:t>pas </a:t>
            </a:r>
            <a:r>
              <a:rPr lang="fr-FR" dirty="0"/>
              <a:t>faire </a:t>
            </a:r>
            <a:r>
              <a:rPr lang="fr-FR" b="1" dirty="0"/>
              <a:t>partie du même multivers ?</a:t>
            </a:r>
          </a:p>
          <a:p>
            <a:pPr marL="171450" indent="-171450">
              <a:buFont typeface="Arial" panose="020B0604020202020204" pitchFamily="34" charset="0"/>
              <a:buChar char="•"/>
            </a:pPr>
            <a:r>
              <a:rPr lang="fr-FR" b="1" dirty="0"/>
              <a:t>Des tâches à priori simples qui prennent 3 plombes </a:t>
            </a:r>
            <a:r>
              <a:rPr lang="fr-FR" dirty="0"/>
              <a:t>pour le DEV?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Vos équipes de DEV qui ont </a:t>
            </a:r>
            <a:r>
              <a:rPr lang="fr-FR" b="1" dirty="0"/>
              <a:t>des problèmes avec d’autres équipes ?</a:t>
            </a:r>
          </a:p>
          <a:p>
            <a:pPr marL="171450" indent="-171450">
              <a:buFont typeface="Arial" panose="020B0604020202020204" pitchFamily="34" charset="0"/>
              <a:buChar char="•"/>
            </a:pPr>
            <a:r>
              <a:rPr lang="fr-FR" b="1" dirty="0"/>
              <a:t>Le temps qui vous manque pour parler plus aux </a:t>
            </a:r>
            <a:r>
              <a:rPr lang="fr-FR" b="1" dirty="0" err="1"/>
              <a:t>DEVs</a:t>
            </a:r>
            <a:r>
              <a:rPr lang="fr-FR" b="1" dirty="0"/>
              <a:t> </a:t>
            </a:r>
            <a:r>
              <a:rPr lang="fr-FR" b="0" dirty="0"/>
              <a:t>vs. </a:t>
            </a:r>
            <a:r>
              <a:rPr lang="fr-FR" b="1" dirty="0"/>
              <a:t>l’obligation de délivrer</a:t>
            </a:r>
          </a:p>
          <a:p>
            <a:pPr marL="171450" indent="-171450">
              <a:buFont typeface="Arial" panose="020B0604020202020204" pitchFamily="34" charset="0"/>
              <a:buChar char="•"/>
            </a:pPr>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https://www.google.com/url?sa=i&amp;url=https%3A%2F%2Fwww.cineserie.com%2Fmovies%2F208062%2F&amp;psig=AOvVaw0PEynEDpP8ABR37NRkF37Q&amp;ust=1632215829793000&amp;source=images&amp;cd=vfe&amp;ved=0CAkQjRxqFwoTCLiL__ebjfMCFQAAAAAdAAAAABAD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93651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Et côté dev maintenant.  </a:t>
            </a:r>
          </a:p>
          <a:p>
            <a:endParaRPr lang="fr-FR" dirty="0"/>
          </a:p>
          <a:p>
            <a:r>
              <a:rPr lang="fr-FR" dirty="0"/>
              <a:t>A la lumière du non-verbal sur cette photo vous en pensez quoi ?</a:t>
            </a:r>
          </a:p>
          <a:p>
            <a:endParaRPr lang="fr-FR" dirty="0"/>
          </a:p>
          <a:p>
            <a:r>
              <a:rPr lang="fr-FR" dirty="0"/>
              <a:t>Pas super à l’aise non plus, hein ? ;-P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Maintenant qu’on a vu le point de vue de Sébastien, je vais vous raconter comment on a vécu cette situation nous, de l’autre côté du miroir.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Côté DEV.</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Bon déjà l’architecte qui a refusé de choisir un type de base de données pour le référentiel client qu’il fallait construire avant même qu’on commence : c’était moi. ;-P   effectivement, essayer de choisir un outil alors qu’on ne savait pas ce qu’on allait devoir faire… (base de données relationnelle ? orientée graphe ? orienté document ?). Si c’était aussi simple, pourquoi on se ferait suer à faire de l’archi…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puis l’impression de Sébastien de devoir répéter les mêmes choses et de ne pas comprendre pourquoi les DEV voulaient organiser des meetings pour poser des questions aux PO et aux </a:t>
            </a:r>
            <a:r>
              <a:rPr lang="fr-FR" dirty="0" err="1"/>
              <a:t>BAs</a:t>
            </a:r>
            <a:r>
              <a:rPr lang="fr-FR" dirty="0"/>
              <a:t>…</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 qu’il avait juste oublié lui, c’est qu’il avait participé à des semaines et des semaines de cadrage du programme ZION avec uniquement les gens du métier + avec 1 ou 2 managers I.T. en quête de visibilité, mais zéro DEV.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Ca nous a fait une belle jambe nous ensuite, lorsque les 2 top managers qui avaient suivis le sujet n’ont eu ensuite aucun rôle dans la réalisation.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Super utile… vraiment.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https://www.requirementsmanagement.net/wp-content/uploads/discussing-customer-requirements.jpg</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88069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nous ensuite effectivement on galérait pour comprendre ce qu’il fallait faire, mais aussi à faire comprendre ensuite à tout le monde </a:t>
            </a:r>
            <a:r>
              <a:rPr lang="fr-FR" b="1" dirty="0"/>
              <a:t>pourquoi on avait besoin d’un référentiel instruments </a:t>
            </a:r>
            <a:r>
              <a:rPr lang="fr-FR" dirty="0"/>
              <a:t>pour pouvoir brancher les </a:t>
            </a:r>
            <a:r>
              <a:rPr lang="fr-FR" dirty="0" err="1"/>
              <a:t>pricers</a:t>
            </a:r>
            <a:r>
              <a:rPr lang="fr-FR" dirty="0"/>
              <a:t> des traders à cette nouvelle plate-forme de contribution que nous construisions.</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34360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Côté IT, le transfuge des champions du monde –qu’on </a:t>
            </a:r>
            <a:r>
              <a:rPr lang="fr-FR" dirty="0" err="1"/>
              <a:t>appelera</a:t>
            </a:r>
            <a:r>
              <a:rPr lang="fr-FR" dirty="0"/>
              <a:t> ici Thierry- et à qui on avait donné la responsabilité de refaire les </a:t>
            </a:r>
            <a:r>
              <a:rPr lang="fr-FR" dirty="0" err="1"/>
              <a:t>pricers</a:t>
            </a:r>
            <a:r>
              <a:rPr lang="fr-FR" dirty="0"/>
              <a:t> pour la partie taux, refusait de comprendre qu’on avait besoin d’un référentiel instruments autre que celui du back office de la banque.</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Pour lui tout était fichiers à plat (ce qu’il avait eu l’occasion d’utiliser sur un autre périmètre), et il n’arrivait pas à comprendre pourquoi on avait besoin d’un référentiel instruments dynamique et spécifique pour nous aider à gérer les </a:t>
            </a:r>
            <a:r>
              <a:rPr lang="fr-FR" dirty="0" err="1"/>
              <a:t>rolls</a:t>
            </a:r>
            <a:r>
              <a:rPr lang="fr-FR" dirty="0"/>
              <a:t> de futures etc.</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Sébastien lui-même ne comprenait pas le sujet.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Il faut dire que tous les deux, avaient à peu près tout le temps travaillé dans le même Contexte dans lequel les </a:t>
            </a:r>
            <a:r>
              <a:rPr lang="fr-FR" dirty="0" err="1"/>
              <a:t>rolls</a:t>
            </a:r>
            <a:r>
              <a:rPr lang="fr-FR" dirty="0"/>
              <a:t> de futures n’étaient pas présents ou importants.</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https://lh3.googleusercontent.com/proxy/z-hFOATr30YSmWli9i1Xhf45qq_OL5-euKvKD30SAcB7ucyiTYKZ5ePkfI3bWefnHi-TwM4ZGOJ1rP87e7La3ao0_Z4nh6vsh_sBHpwa4MH5xeFnLB0aHwvf-6NKN1utNoY1CVM7F6XqwIcuK2prY5Z7</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04271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c’est là un des points clés de mon exposé ce matin, le contexte est un concept capital pour les gens qui font du logiciel.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Et c’est en particulier un des piliers du Domain Driven Design (ou DDD).</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Alors, qu’est ce que cela peut bien vouloir signifier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Prenons un exemple : un client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721399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Posons-nous la question : qu’est ce qu’un client si on devait le modéliser pour des usages.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523316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4117350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2442549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https://corporateculture.co.uk/wp-content/uploads/2018/10/one_size_fits_all_banner2.jpg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8019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ne perçoit pas les contextes, on ne voit pas qu’il y a pleins de processus importants qui se jouent lors des </a:t>
            </a:r>
            <a:r>
              <a:rPr lang="fr-FR" dirty="0" err="1"/>
              <a:t>rolls</a:t>
            </a:r>
            <a:r>
              <a:rPr lang="fr-FR" dirty="0"/>
              <a:t> de futures tous les Trimestres.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3408158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du coup dans le code… on a encore plus de </a:t>
            </a:r>
            <a:r>
              <a:rPr lang="fr-FR" dirty="0" err="1"/>
              <a:t>Kamoulox</a:t>
            </a:r>
            <a:r>
              <a:rPr lang="fr-FR" dirty="0"/>
              <a:t>, </a:t>
            </a:r>
            <a:r>
              <a:rPr lang="fr-FR" b="1" dirty="0"/>
              <a:t>des trucs stupides </a:t>
            </a:r>
            <a:r>
              <a:rPr lang="fr-FR" dirty="0"/>
              <a:t>que l’on </a:t>
            </a:r>
            <a:r>
              <a:rPr lang="fr-FR" b="1" dirty="0"/>
              <a:t>fait</a:t>
            </a:r>
            <a:r>
              <a:rPr lang="fr-FR" dirty="0"/>
              <a:t>, que l’on </a:t>
            </a:r>
            <a:r>
              <a:rPr lang="fr-FR" b="1" dirty="0"/>
              <a:t>défait</a:t>
            </a:r>
            <a:r>
              <a:rPr lang="fr-FR" dirty="0"/>
              <a:t>, ou que l’on </a:t>
            </a:r>
            <a:r>
              <a:rPr lang="fr-FR" b="1" dirty="0"/>
              <a:t>oublie</a:t>
            </a:r>
            <a:r>
              <a:rPr lang="fr-FR" dirty="0"/>
              <a:t>… avec plus ou moins de </a:t>
            </a:r>
            <a:r>
              <a:rPr lang="fr-FR" b="1" dirty="0"/>
              <a:t>conséquences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pire étant les trucs pour lesquelles 2 équipes de DEV différentes (avec des chaines de hiérarchies différentes et des problèmes politiques au centre) font et doivent refaire tout ensuite, lorsque tout le monde se rends compte qu’on s’est trompés.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Si t’es pas agile, t’es juste mort pour ta roadmap ;-P</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3738802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4077767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conclure, on va parcourir ensemble quelques points que vous devriez savoir sur les DEVS. </a:t>
            </a:r>
          </a:p>
          <a:p>
            <a:endParaRPr lang="fr-FR" dirty="0"/>
          </a:p>
          <a:p>
            <a:r>
              <a:rPr lang="fr-FR" dirty="0"/>
              <a:t>Enfin, si vous voulez être efficaces dans vos projets ;-)</a:t>
            </a:r>
          </a:p>
          <a:p>
            <a:endParaRPr lang="fr-FR" dirty="0"/>
          </a:p>
          <a:p>
            <a:r>
              <a:rPr lang="fr-FR" dirty="0"/>
              <a:t>Simple. Basique.</a:t>
            </a:r>
          </a:p>
          <a:p>
            <a:endParaRPr lang="fr-FR" dirty="0"/>
          </a:p>
          <a:p>
            <a:endParaRPr lang="fr-FR" dirty="0"/>
          </a:p>
          <a:p>
            <a:endParaRPr lang="fr-FR" dirty="0"/>
          </a:p>
          <a:p>
            <a:endParaRPr lang="fr-FR" dirty="0"/>
          </a:p>
          <a:p>
            <a:endParaRPr lang="fr-FR" dirty="0"/>
          </a:p>
          <a:p>
            <a:endParaRPr lang="fr-FR" dirty="0"/>
          </a:p>
          <a:p>
            <a:endParaRPr lang="fr-FR" dirty="0"/>
          </a:p>
          <a:p>
            <a:r>
              <a:rPr lang="fr-FR" dirty="0"/>
              <a:t>https://www.helicomicro.com/wp-content/uploads/2017/09/orelsan-basique.png</a:t>
            </a: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Déjà ça prends du temps pour nous de découvrir un métier, de ne pas passer à côté des choses qui nous paraissent insignifiantes mais qui ont parfois d’énormes impacts.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On parle souvent de distillation de nos modèles mentaux.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code n’est rien d’autre qu’une représentation des modèles mentaux des </a:t>
            </a:r>
            <a:r>
              <a:rPr lang="fr-FR" dirty="0" err="1"/>
              <a:t>DEVs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On les </a:t>
            </a:r>
            <a:r>
              <a:rPr lang="fr-FR" dirty="0" err="1"/>
              <a:t>rafine</a:t>
            </a:r>
            <a:r>
              <a:rPr lang="fr-FR" dirty="0"/>
              <a:t> petit à petit. Parfois il faut tout casser pour tout optimiser suite à une découverte.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337087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Et pour ça on a besoin de vous parler le plus souvent possible</a:t>
            </a:r>
            <a:r>
              <a:rPr lang="fr-FR" dirty="0"/>
              <a:t>, avoir l’occasion de mieux comprendre le métier, </a:t>
            </a:r>
            <a:r>
              <a:rPr lang="fr-FR" b="1" dirty="0"/>
              <a:t>oser se tromper </a:t>
            </a:r>
            <a:r>
              <a:rPr lang="fr-FR" dirty="0"/>
              <a:t>lorsqu’on </a:t>
            </a:r>
            <a:r>
              <a:rPr lang="fr-FR" b="1" dirty="0"/>
              <a:t>reformule</a:t>
            </a:r>
            <a:r>
              <a:rPr lang="fr-FR" dirty="0"/>
              <a:t> un truc compliqué ou pour poser une question qui peut détonner.</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En tant que DEV, on se sent souvent pas légitime à challenger le métier. Et pourtant c’est très souvent utile pour tout le monde.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3385369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Avec nos questions…</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Le</a:t>
            </a:r>
            <a:r>
              <a:rPr lang="fr-FR" dirty="0"/>
              <a:t> </a:t>
            </a:r>
            <a:r>
              <a:rPr lang="fr-FR" b="1" dirty="0"/>
              <a:t>nœud du problème</a:t>
            </a:r>
            <a:r>
              <a:rPr lang="fr-FR" dirty="0"/>
              <a:t> pour nous les </a:t>
            </a:r>
            <a:r>
              <a:rPr lang="fr-FR" dirty="0" err="1"/>
              <a:t>DEVs</a:t>
            </a:r>
            <a:r>
              <a:rPr lang="fr-FR" dirty="0"/>
              <a:t> </a:t>
            </a:r>
            <a:r>
              <a:rPr lang="fr-FR" b="1" dirty="0"/>
              <a:t>réside dans les implicites des uns et des autres</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Les implicites des gens du métier et du produit, en général.</a:t>
            </a:r>
          </a:p>
          <a:p>
            <a:pPr marL="0" indent="0">
              <a:buFont typeface="Arial" panose="020B0604020202020204" pitchFamily="34" charset="0"/>
              <a:buNone/>
            </a:pPr>
            <a:r>
              <a:rPr lang="fr-FR" dirty="0"/>
              <a:t>Mais aussi nos propres implicites </a:t>
            </a:r>
            <a:r>
              <a:rPr lang="fr-FR" b="1" dirty="0"/>
              <a:t>dès lors qu’un sujet ressemble de près ou de loin</a:t>
            </a:r>
            <a:r>
              <a:rPr lang="fr-FR" dirty="0"/>
              <a:t> à quelque chose </a:t>
            </a:r>
            <a:r>
              <a:rPr lang="fr-FR" b="1" dirty="0"/>
              <a:t>sur lequel on a déjà travaillé</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C’était le cas de Thierry par exemple, qui n’aurait pas pu imaginer que son modèle mental d’instruments financiers avec juste des code </a:t>
            </a:r>
            <a:r>
              <a:rPr lang="fr-FR" dirty="0" err="1"/>
              <a:t>markets</a:t>
            </a:r>
            <a:r>
              <a:rPr lang="fr-FR" dirty="0"/>
              <a:t> à côté n’allait pas suffire. </a:t>
            </a:r>
            <a:r>
              <a:rPr lang="fr-FR" b="1" dirty="0"/>
              <a:t>Il lui manquait ce concept de Trading Instrument entre ses </a:t>
            </a:r>
            <a:r>
              <a:rPr lang="fr-FR" b="1" dirty="0" err="1"/>
              <a:t>pricers</a:t>
            </a:r>
            <a:r>
              <a:rPr lang="fr-FR" b="1" dirty="0"/>
              <a:t> et les marchés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390076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D‘ailleurs , ce n’est pas pour rien qu’on fait des jeux à la con </a:t>
            </a:r>
            <a:r>
              <a:rPr lang="fr-FR" b="1" dirty="0"/>
              <a:t>à base de cartomancie pour vous deviner nos estimations</a:t>
            </a:r>
            <a:r>
              <a:rPr lang="fr-FR" dirty="0"/>
              <a:t>.</a:t>
            </a:r>
          </a:p>
          <a:p>
            <a:endParaRPr lang="fr-FR" dirty="0"/>
          </a:p>
          <a:p>
            <a:r>
              <a:rPr lang="fr-FR" dirty="0"/>
              <a:t>Tant qu’on n’a pas déjà fait un truc une fois, il est quasi impossible de savoir quel temps ça va nous prendre.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https://www.objectifgard.com/wp-content/uploads/2017/01/21523294814_ddd84475e2_b-e1483028161181.jpg</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Parce que nous, nous vivons dans ce code la plupart de nos journées…</a:t>
            </a:r>
          </a:p>
          <a:p>
            <a:endParaRPr lang="fr-FR" dirty="0"/>
          </a:p>
          <a:p>
            <a:r>
              <a:rPr lang="fr-FR" dirty="0"/>
              <a:t>Aimeriez vous travailler toute la journée avec des documents, des mails truffés d’infos inutiles, de fautes d’orthographes, des pièges, des faux amis ?</a:t>
            </a:r>
          </a:p>
          <a:p>
            <a:endParaRPr lang="fr-FR" dirty="0"/>
          </a:p>
          <a:p>
            <a:r>
              <a:rPr lang="fr-FR" dirty="0"/>
              <a:t>Projetez vous un instant dans ce quotidien la prochaine fois que vous mettrez une pression inutile (juste au cas où, et pour être sûr qu’on bosse).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https://m1.quebecormedia.com/emp/emp/54060795_0884955bbce0d6-827c-4281-918f-d6baf3027ed9_ORIGINAL.jpg?impolicy=crop-resize&amp;x=0&amp;y=0&amp;w=640&amp;h=481&amp;width=1200</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2966556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nombre de fois où l’on </a:t>
            </a:r>
          </a:p>
          <a:p>
            <a:endParaRPr lang="fr-FR" dirty="0"/>
          </a:p>
          <a:p>
            <a:endParaRPr lang="fr-FR" dirty="0"/>
          </a:p>
          <a:p>
            <a:endParaRPr lang="fr-FR" dirty="0"/>
          </a:p>
          <a:p>
            <a:endParaRPr lang="fr-FR" dirty="0"/>
          </a:p>
          <a:p>
            <a:endParaRPr lang="fr-FR" dirty="0"/>
          </a:p>
          <a:p>
            <a:endParaRPr lang="fr-FR" dirty="0"/>
          </a:p>
          <a:p>
            <a:r>
              <a:rPr lang="fr-FR" dirty="0"/>
              <a:t>https://nospensees.fr/wp-content/uploads/2017/09/homme-portant-bocal-avec-homme-%C3%A0-int%C3%A9rieur.jpg</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013869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104052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1346828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385441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On déteste faire des estimations (on est nul et ça nous coûte). En plus, ça décentralise le débat. On n’est plus focus sur le métier, on est focus sur tenir une date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On n’aime pas faire des choses crades dans l’urgence, parce que c’est nous qui vivons dans le </a:t>
            </a:r>
            <a:r>
              <a:rPr lang="fr-FR" dirty="0" err="1"/>
              <a:t>taudy</a:t>
            </a:r>
            <a:r>
              <a:rPr lang="fr-FR" dirty="0"/>
              <a:t> après (jour après jour)</a:t>
            </a:r>
          </a:p>
          <a:p>
            <a:pPr marL="171450" indent="-171450">
              <a:buFont typeface="Arial" panose="020B0604020202020204" pitchFamily="34" charset="0"/>
              <a:buChar char="•"/>
            </a:pPr>
            <a:r>
              <a:rPr lang="fr-FR" dirty="0"/>
              <a:t>Le rôle de simple exécutant ne convient pas du tout à notre cycle de conception/réalisation. Nous avons besoin de faire partie des réflexions stratégiques en amont, et de comprendre les enjeux pour pouvoir prendre les meilleures décisions lorsqu’on réalise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Donnez nous de la considération.  Sociologiquement, on a encore du mal à se sentir…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métier de dev c’est d’apprendre, pas de faire bêtement des trucs. Faites nous participer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Nous détestons quand le métier joue au chef de projet. C’est infantilisant et ça tue le concept de partenariat. Ca désengage. Image de </a:t>
            </a:r>
            <a:r>
              <a:rPr lang="fr-FR" dirty="0" err="1"/>
              <a:t>goku</a:t>
            </a:r>
            <a:r>
              <a:rPr lang="fr-FR" dirty="0"/>
              <a:t> (avant et après)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implicites nous coûtent à toutes et tous extrêmement cher (implicite de tout le monde sur les types d’instruments, implicite de Thierry sur ce qui est important dans une plate forme de contribution, implicite de Sébastien sur ce qu’est l’architecture technique)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Expliciter les implicites!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DDD est là pour nous aider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Parlons métier, pas estimations</a:t>
            </a:r>
          </a:p>
          <a:p>
            <a:pPr marL="171450" indent="-171450">
              <a:buFont typeface="Arial" panose="020B0604020202020204" pitchFamily="34" charset="0"/>
              <a:buChar char="•"/>
            </a:pPr>
            <a:r>
              <a:rPr lang="fr-FR" dirty="0"/>
              <a:t>Soyons drivé par la valeur et l’efficacité par rapport au business</a:t>
            </a:r>
          </a:p>
          <a:p>
            <a:pPr marL="171450" indent="-171450">
              <a:buFont typeface="Arial" panose="020B0604020202020204" pitchFamily="34" charset="0"/>
              <a:buChar char="•"/>
            </a:pPr>
            <a:r>
              <a:rPr lang="fr-FR" dirty="0"/>
              <a:t>Le </a:t>
            </a:r>
            <a:r>
              <a:rPr lang="fr-FR" dirty="0" err="1"/>
              <a:t>language</a:t>
            </a:r>
            <a:r>
              <a:rPr lang="fr-FR" dirty="0"/>
              <a:t> est clé, central même, et il est à contextualiser (tout comme nos modèles)</a:t>
            </a:r>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2935447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Les devs étaient </a:t>
            </a:r>
            <a:r>
              <a:rPr lang="fr-FR" dirty="0" err="1"/>
              <a:t>désoeuvrés</a:t>
            </a:r>
            <a:r>
              <a:rPr lang="fr-FR" dirty="0"/>
              <a:t>. Les plus matures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 un moment donné, j’ai du faire appel à un ami pour redonner du sens à tout ça car pour le PO, tout pouvait se régler avec des solutions génériques à base de clés-valeurs </a:t>
            </a:r>
            <a:r>
              <a:rPr lang="fr-FR" dirty="0" err="1"/>
              <a:t>etc</a:t>
            </a:r>
            <a:r>
              <a:rPr lang="fr-FR" dirty="0"/>
              <a:t> (parce que c’était aussi comme ça qu’était conçue la plate-forme ZION qu’on avait acheté).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Les spécificités métier, les subtilités ne l’intéressaient pas.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https://aws.vdkimg.com/film/7/3/1/7/73176_backdrop_scale_1280xauto.jpg</a:t>
            </a: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384567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(indispensable pour la banque, mais ou les investissements avaient été moindres au fil des années).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web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webp"/><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59CDB-67FA-4676-8EBF-2632E539F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744"/>
            <a:ext cx="12192000" cy="8095488"/>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puis </a:t>
            </a:r>
            <a:r>
              <a:rPr lang="fr-FR" sz="2800" b="1" cap="all" dirty="0">
                <a:solidFill>
                  <a:srgbClr val="FAFCD7"/>
                </a:solidFill>
                <a:latin typeface="Alte Haas Grotesk" panose="02000503000000020004" pitchFamily="2" charset="0"/>
              </a:rPr>
              <a:t>un jour…</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#2.</a:t>
            </a:r>
            <a:r>
              <a:rPr lang="fr-FR" sz="1600" b="1" dirty="0">
                <a:solidFill>
                  <a:srgbClr val="203864"/>
                </a:solidFill>
              </a:rPr>
              <a:t> 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rot="21540000">
            <a:off x="7826709" y="1210558"/>
            <a:ext cx="95058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7990309" y="2141074"/>
            <a:ext cx="955281"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7789285" y="3066340"/>
            <a:ext cx="99265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Premiers pas </a:t>
            </a:r>
            <a:r>
              <a:rPr lang="fr-FR" sz="2800" b="1" cap="all" dirty="0">
                <a:solidFill>
                  <a:srgbClr val="FAFCD7"/>
                </a:solidFill>
                <a:latin typeface="Alte Haas Grotesk" panose="02000503000000020004" pitchFamily="2" charset="0"/>
              </a:rPr>
              <a:t>difficiles</a:t>
            </a:r>
          </a:p>
        </p:txBody>
      </p:sp>
    </p:spTree>
    <p:extLst>
      <p:ext uri="{BB962C8B-B14F-4D97-AF65-F5344CB8AC3E}">
        <p14:creationId xmlns:p14="http://schemas.microsoft.com/office/powerpoint/2010/main" val="2352636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257AAA-0B34-416A-94A9-C6E6BC62F6F9}"/>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02763" y="1344432"/>
            <a:ext cx="12802185" cy="5513568"/>
          </a:xfrm>
          <a:prstGeom prst="rect">
            <a:avLst/>
          </a:prstGeom>
          <a:ln>
            <a:solidFill>
              <a:schemeClr val="bg1"/>
            </a:solidFill>
          </a:ln>
        </p:spPr>
      </p:pic>
      <p:pic>
        <p:nvPicPr>
          <p:cNvPr id="3" name="Picture 2">
            <a:extLst>
              <a:ext uri="{FF2B5EF4-FFF2-40B4-BE49-F238E27FC236}">
                <a16:creationId xmlns:a16="http://schemas.microsoft.com/office/drawing/2014/main" id="{52CD8D03-62C0-4748-969D-290B995B6BB5}"/>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10185" y="-2741339"/>
            <a:ext cx="12802186" cy="5513568"/>
          </a:xfrm>
          <a:prstGeom prst="rect">
            <a:avLst/>
          </a:prstGeom>
        </p:spPr>
      </p:pic>
      <p:pic>
        <p:nvPicPr>
          <p:cNvPr id="10" name="Picture 9">
            <a:extLst>
              <a:ext uri="{FF2B5EF4-FFF2-40B4-BE49-F238E27FC236}">
                <a16:creationId xmlns:a16="http://schemas.microsoft.com/office/drawing/2014/main" id="{853E8D80-870E-453D-9BB6-0E34F0FB628A}"/>
              </a:ext>
            </a:extLst>
          </p:cNvPr>
          <p:cNvPicPr>
            <a:picLocks noChangeAspect="1"/>
          </p:cNvPicPr>
          <p:nvPr/>
        </p:nvPicPr>
        <p:blipFill rotWithShape="1">
          <a:blip r:embed="rId3">
            <a:extLst>
              <a:ext uri="{28A0092B-C50C-407E-A947-70E740481C1C}">
                <a14:useLocalDpi xmlns:a14="http://schemas.microsoft.com/office/drawing/2010/main" val="0"/>
              </a:ext>
            </a:extLst>
          </a:blip>
          <a:srcRect t="59445" r="1174" b="7814"/>
          <a:stretch/>
        </p:blipFill>
        <p:spPr>
          <a:xfrm>
            <a:off x="5705343" y="1828644"/>
            <a:ext cx="6579084" cy="3269498"/>
          </a:xfrm>
          <a:prstGeom prst="rect">
            <a:avLst/>
          </a:prstGeom>
          <a:ln>
            <a:solidFill>
              <a:schemeClr val="bg1"/>
            </a:solidFill>
          </a:ln>
        </p:spPr>
      </p:pic>
      <p:pic>
        <p:nvPicPr>
          <p:cNvPr id="12" name="Picture 11">
            <a:extLst>
              <a:ext uri="{FF2B5EF4-FFF2-40B4-BE49-F238E27FC236}">
                <a16:creationId xmlns:a16="http://schemas.microsoft.com/office/drawing/2014/main" id="{F96841FE-434A-4013-9830-EFC979DF0028}"/>
              </a:ext>
            </a:extLst>
          </p:cNvPr>
          <p:cNvPicPr>
            <a:picLocks noChangeAspect="1"/>
          </p:cNvPicPr>
          <p:nvPr/>
        </p:nvPicPr>
        <p:blipFill rotWithShape="1">
          <a:blip r:embed="rId3">
            <a:extLst>
              <a:ext uri="{28A0092B-C50C-407E-A947-70E740481C1C}">
                <a14:useLocalDpi xmlns:a14="http://schemas.microsoft.com/office/drawing/2010/main" val="0"/>
              </a:ext>
            </a:extLst>
          </a:blip>
          <a:srcRect l="7513" r="27316" b="95124"/>
          <a:stretch/>
        </p:blipFill>
        <p:spPr>
          <a:xfrm>
            <a:off x="-602764" y="6108410"/>
            <a:ext cx="9064856" cy="1017193"/>
          </a:xfrm>
          <a:prstGeom prst="rect">
            <a:avLst/>
          </a:prstGeom>
          <a:ln>
            <a:solidFill>
              <a:schemeClr val="bg1"/>
            </a:solidFill>
          </a:ln>
        </p:spPr>
      </p:pic>
      <p:pic>
        <p:nvPicPr>
          <p:cNvPr id="7" name="Picture 6">
            <a:extLst>
              <a:ext uri="{FF2B5EF4-FFF2-40B4-BE49-F238E27FC236}">
                <a16:creationId xmlns:a16="http://schemas.microsoft.com/office/drawing/2014/main" id="{5D780BB7-E336-4200-B402-37D1E27B7C2F}"/>
              </a:ext>
            </a:extLst>
          </p:cNvPr>
          <p:cNvPicPr>
            <a:picLocks noChangeAspect="1"/>
          </p:cNvPicPr>
          <p:nvPr/>
        </p:nvPicPr>
        <p:blipFill rotWithShape="1">
          <a:blip r:embed="rId3">
            <a:extLst>
              <a:ext uri="{28A0092B-C50C-407E-A947-70E740481C1C}">
                <a14:useLocalDpi xmlns:a14="http://schemas.microsoft.com/office/drawing/2010/main" val="0"/>
              </a:ext>
            </a:extLst>
          </a:blip>
          <a:srcRect l="2245" t="27216" r="11422" b="43037"/>
          <a:stretch/>
        </p:blipFill>
        <p:spPr>
          <a:xfrm flipH="1">
            <a:off x="-602764" y="1825771"/>
            <a:ext cx="6579083" cy="3400347"/>
          </a:xfrm>
          <a:prstGeom prst="rect">
            <a:avLst/>
          </a:prstGeom>
          <a:ln>
            <a:solidFill>
              <a:schemeClr val="bg1"/>
            </a:solidFill>
          </a:ln>
        </p:spPr>
      </p:pic>
      <p:sp>
        <p:nvSpPr>
          <p:cNvPr id="4" name="Rectangle 3">
            <a:extLst>
              <a:ext uri="{FF2B5EF4-FFF2-40B4-BE49-F238E27FC236}">
                <a16:creationId xmlns:a16="http://schemas.microsoft.com/office/drawing/2014/main" id="{B7196652-F2C7-4552-BA13-EAB691AD1611}"/>
              </a:ext>
            </a:extLst>
          </p:cNvPr>
          <p:cNvSpPr/>
          <p:nvPr/>
        </p:nvSpPr>
        <p:spPr>
          <a:xfrm>
            <a:off x="-900469" y="5098142"/>
            <a:ext cx="6923899" cy="255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610185" y="4829784"/>
            <a:ext cx="13049835" cy="1276281"/>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402535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5481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2963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46919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B1FC2-D61C-40EF-A091-8D05C308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 y="-145405"/>
            <a:ext cx="12844462" cy="722501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424292"/>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819872"/>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Cadrages Sans les dev? </a:t>
            </a:r>
            <a:r>
              <a:rPr lang="fr-FR" sz="2800" b="1" cap="all" dirty="0">
                <a:solidFill>
                  <a:srgbClr val="FAFCD7"/>
                </a:solidFill>
                <a:latin typeface="Alte Haas Grotesk" panose="02000503000000020004" pitchFamily="2" charset="0"/>
              </a:rPr>
              <a:t>tu finis avec…</a:t>
            </a:r>
          </a:p>
        </p:txBody>
      </p:sp>
    </p:spTree>
    <p:extLst>
      <p:ext uri="{BB962C8B-B14F-4D97-AF65-F5344CB8AC3E}">
        <p14:creationId xmlns:p14="http://schemas.microsoft.com/office/powerpoint/2010/main" val="2631701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755B6-60E2-4449-8366-17C9BB6F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KPI: Nombre de </a:t>
            </a:r>
            <a:r>
              <a:rPr lang="fr-FR" sz="2800" b="1" cap="all" dirty="0" err="1">
                <a:solidFill>
                  <a:srgbClr val="FAFCD7"/>
                </a:solidFill>
                <a:latin typeface="Alte Haas Grotesk" panose="02000503000000020004" pitchFamily="2" charset="0"/>
              </a:rPr>
              <a:t>kamoulox</a:t>
            </a:r>
            <a:r>
              <a:rPr lang="fr-FR" sz="2800" b="1" cap="all" dirty="0">
                <a:solidFill>
                  <a:srgbClr val="FAFCD7"/>
                </a:solidFill>
                <a:latin typeface="Alte Haas Grotesk" panose="02000503000000020004" pitchFamily="2" charset="0"/>
              </a:rPr>
              <a:t> par heure</a:t>
            </a:r>
          </a:p>
        </p:txBody>
      </p:sp>
    </p:spTree>
    <p:extLst>
      <p:ext uri="{BB962C8B-B14F-4D97-AF65-F5344CB8AC3E}">
        <p14:creationId xmlns:p14="http://schemas.microsoft.com/office/powerpoint/2010/main" val="8809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9C69F-5A8E-4712-B84F-597E9291F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7" y="0"/>
            <a:ext cx="12495714"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vision du monde…</a:t>
            </a:r>
          </a:p>
        </p:txBody>
      </p:sp>
    </p:spTree>
    <p:extLst>
      <p:ext uri="{BB962C8B-B14F-4D97-AF65-F5344CB8AC3E}">
        <p14:creationId xmlns:p14="http://schemas.microsoft.com/office/powerpoint/2010/main" val="263777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matters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3933456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188034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FAE9AFE-6F3F-4183-BB2B-195937B84E52}"/>
              </a:ext>
            </a:extLst>
          </p:cNvPr>
          <p:cNvSpPr/>
          <p:nvPr/>
        </p:nvSpPr>
        <p:spPr>
          <a:xfrm>
            <a:off x="-190500" y="-209550"/>
            <a:ext cx="12744450" cy="73342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F6A9A423-620C-4CB0-A5EE-30D08FC5CFD0}"/>
              </a:ext>
            </a:extLst>
          </p:cNvPr>
          <p:cNvGrpSpPr/>
          <p:nvPr/>
        </p:nvGrpSpPr>
        <p:grpSpPr>
          <a:xfrm>
            <a:off x="-113728" y="133863"/>
            <a:ext cx="4752403" cy="2940718"/>
            <a:chOff x="-113728" y="133863"/>
            <a:chExt cx="4752403" cy="2940718"/>
          </a:xfrm>
        </p:grpSpPr>
        <p:sp>
          <p:nvSpPr>
            <p:cNvPr id="8" name="Oval 7">
              <a:extLst>
                <a:ext uri="{FF2B5EF4-FFF2-40B4-BE49-F238E27FC236}">
                  <a16:creationId xmlns:a16="http://schemas.microsoft.com/office/drawing/2014/main" id="{1AF89A4D-0999-40F2-9FBE-451C7C1473F4}"/>
                </a:ext>
              </a:extLst>
            </p:cNvPr>
            <p:cNvSpPr/>
            <p:nvPr/>
          </p:nvSpPr>
          <p:spPr>
            <a:xfrm>
              <a:off x="-113728" y="133863"/>
              <a:ext cx="4752403" cy="29407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5686DDFF-DDBC-4957-82D6-289A8AC4933D}"/>
                </a:ext>
              </a:extLst>
            </p:cNvPr>
            <p:cNvSpPr txBox="1"/>
            <p:nvPr/>
          </p:nvSpPr>
          <p:spPr>
            <a:xfrm>
              <a:off x="1414747" y="1554905"/>
              <a:ext cx="1924051" cy="923330"/>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CSP </a:t>
              </a:r>
            </a:p>
            <a:p>
              <a:pPr marL="285750" indent="-285750">
                <a:buFont typeface="Arial" panose="020B0604020202020204" pitchFamily="34" charset="0"/>
                <a:buChar char="•"/>
              </a:pPr>
              <a:r>
                <a:rPr lang="fr-FR" b="1" cap="all" dirty="0">
                  <a:solidFill>
                    <a:schemeClr val="bg1"/>
                  </a:solidFill>
                </a:rPr>
                <a:t>centre d’</a:t>
              </a:r>
              <a:r>
                <a:rPr lang="fr-FR" b="1" cap="all" dirty="0" err="1">
                  <a:solidFill>
                    <a:schemeClr val="bg1"/>
                  </a:solidFill>
                </a:rPr>
                <a:t>intérets</a:t>
              </a:r>
              <a:endParaRPr lang="fr-FR" b="1" cap="all" dirty="0">
                <a:solidFill>
                  <a:schemeClr val="bg1"/>
                </a:solidFill>
              </a:endParaRPr>
            </a:p>
          </p:txBody>
        </p:sp>
        <p:sp>
          <p:nvSpPr>
            <p:cNvPr id="15" name="TextBox 14">
              <a:extLst>
                <a:ext uri="{FF2B5EF4-FFF2-40B4-BE49-F238E27FC236}">
                  <a16:creationId xmlns:a16="http://schemas.microsoft.com/office/drawing/2014/main" id="{C9DF8741-2C94-40F1-8781-AF3B4126C8B9}"/>
                </a:ext>
              </a:extLst>
            </p:cNvPr>
            <p:cNvSpPr txBox="1"/>
            <p:nvPr/>
          </p:nvSpPr>
          <p:spPr>
            <a:xfrm>
              <a:off x="704850" y="531680"/>
              <a:ext cx="3162299" cy="830997"/>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CRM/vente</a:t>
              </a:r>
            </a:p>
          </p:txBody>
        </p:sp>
      </p:grpSp>
      <p:grpSp>
        <p:nvGrpSpPr>
          <p:cNvPr id="3" name="Group 2">
            <a:extLst>
              <a:ext uri="{FF2B5EF4-FFF2-40B4-BE49-F238E27FC236}">
                <a16:creationId xmlns:a16="http://schemas.microsoft.com/office/drawing/2014/main" id="{F7ABF73F-3E6B-46AA-A257-8ED5D0F9983B}"/>
              </a:ext>
            </a:extLst>
          </p:cNvPr>
          <p:cNvGrpSpPr/>
          <p:nvPr/>
        </p:nvGrpSpPr>
        <p:grpSpPr>
          <a:xfrm>
            <a:off x="4160325" y="2859454"/>
            <a:ext cx="3635840" cy="2168120"/>
            <a:chOff x="4160325" y="2859454"/>
            <a:chExt cx="3635840" cy="2168120"/>
          </a:xfrm>
        </p:grpSpPr>
        <p:sp>
          <p:nvSpPr>
            <p:cNvPr id="9" name="Oval 8">
              <a:extLst>
                <a:ext uri="{FF2B5EF4-FFF2-40B4-BE49-F238E27FC236}">
                  <a16:creationId xmlns:a16="http://schemas.microsoft.com/office/drawing/2014/main" id="{FD4FB3FF-F8A8-4727-BA34-C5F4519D7D45}"/>
                </a:ext>
              </a:extLst>
            </p:cNvPr>
            <p:cNvSpPr/>
            <p:nvPr/>
          </p:nvSpPr>
          <p:spPr>
            <a:xfrm>
              <a:off x="4160325" y="2859454"/>
              <a:ext cx="3635840" cy="216812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FFD6359D-8877-4DF9-AC41-8C8A302B0E6B}"/>
                </a:ext>
              </a:extLst>
            </p:cNvPr>
            <p:cNvSpPr txBox="1"/>
            <p:nvPr/>
          </p:nvSpPr>
          <p:spPr>
            <a:xfrm>
              <a:off x="4604222" y="4000369"/>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Moyens  paiements</a:t>
              </a:r>
            </a:p>
            <a:p>
              <a:pPr marL="285750" indent="-285750">
                <a:buFont typeface="Arial" panose="020B0604020202020204" pitchFamily="34" charset="0"/>
                <a:buChar char="•"/>
              </a:pPr>
              <a:r>
                <a:rPr lang="fr-FR" b="1" cap="all" dirty="0">
                  <a:solidFill>
                    <a:schemeClr val="bg1"/>
                  </a:solidFill>
                </a:rPr>
                <a:t>Délais de paiements</a:t>
              </a:r>
            </a:p>
          </p:txBody>
        </p:sp>
        <p:sp>
          <p:nvSpPr>
            <p:cNvPr id="16" name="TextBox 15">
              <a:extLst>
                <a:ext uri="{FF2B5EF4-FFF2-40B4-BE49-F238E27FC236}">
                  <a16:creationId xmlns:a16="http://schemas.microsoft.com/office/drawing/2014/main" id="{FF14EA40-57D9-486A-ADE4-DC26B75D271A}"/>
                </a:ext>
              </a:extLst>
            </p:cNvPr>
            <p:cNvSpPr txBox="1"/>
            <p:nvPr/>
          </p:nvSpPr>
          <p:spPr>
            <a:xfrm>
              <a:off x="4385147" y="3293991"/>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Compta</a:t>
              </a:r>
            </a:p>
          </p:txBody>
        </p:sp>
      </p:grpSp>
      <p:grpSp>
        <p:nvGrpSpPr>
          <p:cNvPr id="4" name="Group 3">
            <a:extLst>
              <a:ext uri="{FF2B5EF4-FFF2-40B4-BE49-F238E27FC236}">
                <a16:creationId xmlns:a16="http://schemas.microsoft.com/office/drawing/2014/main" id="{3B84005C-4EAF-481B-80F6-84E130C8E748}"/>
              </a:ext>
            </a:extLst>
          </p:cNvPr>
          <p:cNvGrpSpPr/>
          <p:nvPr/>
        </p:nvGrpSpPr>
        <p:grpSpPr>
          <a:xfrm>
            <a:off x="7553327" y="-1107176"/>
            <a:ext cx="8160269" cy="5404794"/>
            <a:chOff x="7553327" y="-1107176"/>
            <a:chExt cx="8160269" cy="5404794"/>
          </a:xfrm>
        </p:grpSpPr>
        <p:sp>
          <p:nvSpPr>
            <p:cNvPr id="12" name="Oval 11">
              <a:extLst>
                <a:ext uri="{FF2B5EF4-FFF2-40B4-BE49-F238E27FC236}">
                  <a16:creationId xmlns:a16="http://schemas.microsoft.com/office/drawing/2014/main" id="{E286C73C-6F80-4B9F-980C-F977792D4231}"/>
                </a:ext>
              </a:extLst>
            </p:cNvPr>
            <p:cNvSpPr/>
            <p:nvPr/>
          </p:nvSpPr>
          <p:spPr>
            <a:xfrm>
              <a:off x="7553327" y="-1107176"/>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A549ED74-01E7-429E-BA21-6A45ADBB41F9}"/>
                </a:ext>
              </a:extLst>
            </p:cNvPr>
            <p:cNvSpPr txBox="1"/>
            <p:nvPr/>
          </p:nvSpPr>
          <p:spPr>
            <a:xfrm>
              <a:off x="9079940" y="1552515"/>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Adresse</a:t>
              </a:r>
            </a:p>
            <a:p>
              <a:pPr marL="285750" indent="-285750">
                <a:buFont typeface="Arial" panose="020B0604020202020204" pitchFamily="34" charset="0"/>
                <a:buChar char="•"/>
              </a:pPr>
              <a:r>
                <a:rPr lang="fr-FR" b="1" cap="all" dirty="0">
                  <a:solidFill>
                    <a:schemeClr val="bg1"/>
                  </a:solidFill>
                </a:rPr>
                <a:t>Disponibilités</a:t>
              </a:r>
            </a:p>
          </p:txBody>
        </p:sp>
        <p:sp>
          <p:nvSpPr>
            <p:cNvPr id="17" name="TextBox 16">
              <a:extLst>
                <a:ext uri="{FF2B5EF4-FFF2-40B4-BE49-F238E27FC236}">
                  <a16:creationId xmlns:a16="http://schemas.microsoft.com/office/drawing/2014/main" id="{BECED526-914D-4295-ACA2-79334A64F4E3}"/>
                </a:ext>
              </a:extLst>
            </p:cNvPr>
            <p:cNvSpPr txBox="1"/>
            <p:nvPr/>
          </p:nvSpPr>
          <p:spPr>
            <a:xfrm>
              <a:off x="8448677" y="1004992"/>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Livraison</a:t>
              </a:r>
            </a:p>
          </p:txBody>
        </p:sp>
      </p:gr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324935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tant d’amour ?</a:t>
            </a:r>
          </a:p>
        </p:txBody>
      </p:sp>
    </p:spTree>
    <p:extLst>
      <p:ext uri="{BB962C8B-B14F-4D97-AF65-F5344CB8AC3E}">
        <p14:creationId xmlns:p14="http://schemas.microsoft.com/office/powerpoint/2010/main" val="318985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77759-28C7-4E50-AEAA-7D676F236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527" y="0"/>
            <a:ext cx="14546263" cy="68453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087405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Quand tout est </a:t>
            </a:r>
            <a:r>
              <a:rPr lang="fr-FR" sz="2800" b="1" cap="all" dirty="0" err="1">
                <a:solidFill>
                  <a:srgbClr val="F9D45F"/>
                </a:solidFill>
                <a:latin typeface="Alte Haas Grotesk" panose="02000503000000020004" pitchFamily="2" charset="0"/>
              </a:rPr>
              <a:t>intrument</a:t>
            </a:r>
            <a:r>
              <a:rPr lang="fr-FR" sz="2800" b="1" cap="all">
                <a:solidFill>
                  <a:srgbClr val="F9D45F"/>
                </a:solidFill>
                <a:latin typeface="Alte Haas Grotesk" panose="02000503000000020004" pitchFamily="2" charset="0"/>
              </a:rPr>
              <a:t>, </a:t>
            </a:r>
            <a:r>
              <a:rPr lang="fr-FR" sz="2800" b="1" cap="all">
                <a:solidFill>
                  <a:srgbClr val="FAFCD7"/>
                </a:solidFill>
                <a:latin typeface="Alte Haas Grotesk" panose="02000503000000020004" pitchFamily="2" charset="0"/>
              </a:rPr>
              <a:t>rien n’est instrument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176513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grpSp>
        <p:nvGrpSpPr>
          <p:cNvPr id="6" name="Group 5">
            <a:extLst>
              <a:ext uri="{FF2B5EF4-FFF2-40B4-BE49-F238E27FC236}">
                <a16:creationId xmlns:a16="http://schemas.microsoft.com/office/drawing/2014/main" id="{F06E6233-E8BE-4B18-AD82-123EDD9D29DB}"/>
              </a:ext>
            </a:extLst>
          </p:cNvPr>
          <p:cNvGrpSpPr/>
          <p:nvPr/>
        </p:nvGrpSpPr>
        <p:grpSpPr>
          <a:xfrm>
            <a:off x="8782050" y="1970304"/>
            <a:ext cx="3009921" cy="2078924"/>
            <a:chOff x="8782050" y="1970304"/>
            <a:chExt cx="3009921" cy="2078924"/>
          </a:xfrm>
        </p:grpSpPr>
        <p:sp>
          <p:nvSpPr>
            <p:cNvPr id="58" name="TextBox 57">
              <a:extLst>
                <a:ext uri="{FF2B5EF4-FFF2-40B4-BE49-F238E27FC236}">
                  <a16:creationId xmlns:a16="http://schemas.microsoft.com/office/drawing/2014/main" id="{09FBAEA8-FEF5-4DC9-BAC5-C6D5EA680EDB}"/>
                </a:ext>
              </a:extLst>
            </p:cNvPr>
            <p:cNvSpPr txBox="1"/>
            <p:nvPr/>
          </p:nvSpPr>
          <p:spPr>
            <a:xfrm>
              <a:off x="8953329" y="1970304"/>
              <a:ext cx="2667363" cy="707886"/>
            </a:xfrm>
            <a:prstGeom prst="rect">
              <a:avLst/>
            </a:prstGeom>
            <a:noFill/>
          </p:spPr>
          <p:txBody>
            <a:bodyPr wrap="square" rtlCol="0" anchor="ctr">
              <a:spAutoFit/>
            </a:bodyPr>
            <a:lstStyle/>
            <a:p>
              <a:pPr algn="ctr"/>
              <a:r>
                <a:rPr lang="fr-FR" sz="20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77294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600" b="1" cap="all" dirty="0" err="1">
                  <a:solidFill>
                    <a:srgbClr val="F9D45F"/>
                  </a:solidFill>
                </a:rPr>
                <a:t>market</a:t>
              </a:r>
              <a:r>
                <a:rPr lang="fr-FR" sz="1600" b="1" cap="all" dirty="0">
                  <a:solidFill>
                    <a:srgbClr val="F9D45F"/>
                  </a:solidFill>
                </a:rPr>
                <a:t> instrument code</a:t>
              </a:r>
            </a:p>
            <a:p>
              <a:pPr marL="285750" indent="-285750">
                <a:buFont typeface="Arial" panose="020B0604020202020204" pitchFamily="34" charset="0"/>
                <a:buChar char="•"/>
              </a:pPr>
              <a:r>
                <a:rPr lang="fr-FR" sz="1600" cap="all" dirty="0" err="1">
                  <a:solidFill>
                    <a:schemeClr val="bg1"/>
                  </a:solidFill>
                </a:rPr>
                <a:t>Rounding</a:t>
              </a:r>
              <a:r>
                <a:rPr lang="fr-FR" sz="1600" cap="all" dirty="0">
                  <a:solidFill>
                    <a:schemeClr val="bg1"/>
                  </a:solidFill>
                </a:rPr>
                <a:t> </a:t>
              </a:r>
              <a:r>
                <a:rPr lang="fr-FR" sz="1600" cap="all" dirty="0" err="1">
                  <a:solidFill>
                    <a:schemeClr val="bg1"/>
                  </a:solidFill>
                </a:rPr>
                <a:t>rules</a:t>
              </a:r>
              <a:endParaRPr lang="fr-FR" sz="1600" cap="all" dirty="0">
                <a:solidFill>
                  <a:schemeClr val="bg1"/>
                </a:solidFill>
              </a:endParaRPr>
            </a:p>
            <a:p>
              <a:pPr marL="285750" indent="-285750">
                <a:buFont typeface="Arial" panose="020B0604020202020204" pitchFamily="34" charset="0"/>
                <a:buChar char="•"/>
              </a:pPr>
              <a:r>
                <a:rPr lang="fr-FR" sz="1600" cap="all" dirty="0">
                  <a:solidFill>
                    <a:schemeClr val="bg1"/>
                  </a:solidFill>
                </a:rPr>
                <a:t>Default &amp; Max </a:t>
              </a:r>
              <a:r>
                <a:rPr lang="fr-FR" sz="1600" cap="all" dirty="0" err="1">
                  <a:solidFill>
                    <a:schemeClr val="bg1"/>
                  </a:solidFill>
                </a:rPr>
                <a:t>quantities</a:t>
              </a:r>
              <a:r>
                <a:rPr lang="fr-FR" sz="1600" cap="all" dirty="0">
                  <a:solidFill>
                    <a:schemeClr val="bg1"/>
                  </a:solidFill>
                </a:rPr>
                <a:t> </a:t>
              </a:r>
            </a:p>
          </p:txBody>
        </p:sp>
      </p:grpSp>
      <p:grpSp>
        <p:nvGrpSpPr>
          <p:cNvPr id="5" name="Group 4">
            <a:extLst>
              <a:ext uri="{FF2B5EF4-FFF2-40B4-BE49-F238E27FC236}">
                <a16:creationId xmlns:a16="http://schemas.microsoft.com/office/drawing/2014/main" id="{334D48DC-9B01-4F4D-BC7E-14D52C9BE176}"/>
              </a:ext>
            </a:extLst>
          </p:cNvPr>
          <p:cNvGrpSpPr/>
          <p:nvPr/>
        </p:nvGrpSpPr>
        <p:grpSpPr>
          <a:xfrm>
            <a:off x="4791557" y="2072576"/>
            <a:ext cx="2667363" cy="2029483"/>
            <a:chOff x="4791557" y="2072576"/>
            <a:chExt cx="2667363" cy="2029483"/>
          </a:xfrm>
        </p:grpSpPr>
        <p:sp>
          <p:nvSpPr>
            <p:cNvPr id="57" name="TextBox 56">
              <a:extLst>
                <a:ext uri="{FF2B5EF4-FFF2-40B4-BE49-F238E27FC236}">
                  <a16:creationId xmlns:a16="http://schemas.microsoft.com/office/drawing/2014/main" id="{98FA6912-8FD7-491C-A464-B5F41F1342A5}"/>
                </a:ext>
              </a:extLst>
            </p:cNvPr>
            <p:cNvSpPr txBox="1"/>
            <p:nvPr/>
          </p:nvSpPr>
          <p:spPr>
            <a:xfrm>
              <a:off x="4791557" y="2072576"/>
              <a:ext cx="2667363" cy="707886"/>
            </a:xfrm>
            <a:prstGeom prst="rect">
              <a:avLst/>
            </a:prstGeom>
            <a:noFill/>
          </p:spPr>
          <p:txBody>
            <a:bodyPr wrap="square" rtlCol="0" anchor="ctr">
              <a:spAutoFit/>
            </a:bodyPr>
            <a:lstStyle/>
            <a:p>
              <a:pPr algn="ctr"/>
              <a:r>
                <a:rPr lang="fr-FR" sz="2000" b="1" cap="all" dirty="0">
                  <a:solidFill>
                    <a:schemeClr val="bg1"/>
                  </a:solidFill>
                </a:rPr>
                <a:t>Trading instruments</a:t>
              </a:r>
            </a:p>
          </p:txBody>
        </p:sp>
        <p:sp>
          <p:nvSpPr>
            <p:cNvPr id="13" name="TextBox 12">
              <a:extLst>
                <a:ext uri="{FF2B5EF4-FFF2-40B4-BE49-F238E27FC236}">
                  <a16:creationId xmlns:a16="http://schemas.microsoft.com/office/drawing/2014/main" id="{28598665-5A78-45C2-953C-756FE13BC4BB}"/>
                </a:ext>
              </a:extLst>
            </p:cNvPr>
            <p:cNvSpPr txBox="1"/>
            <p:nvPr/>
          </p:nvSpPr>
          <p:spPr>
            <a:xfrm>
              <a:off x="4917619" y="2720118"/>
              <a:ext cx="2415239" cy="1381941"/>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b="1" cap="all" dirty="0">
                  <a:solidFill>
                    <a:srgbClr val="F9D45F"/>
                  </a:solidFill>
                </a:rPr>
                <a:t>Roll date</a:t>
              </a:r>
            </a:p>
            <a:p>
              <a:pPr marL="285750" indent="-285750">
                <a:buFont typeface="Arial" panose="020B0604020202020204" pitchFamily="34" charset="0"/>
                <a:buChar char="•"/>
              </a:pPr>
              <a:r>
                <a:rPr lang="fr-FR" sz="1600" cap="all" dirty="0">
                  <a:solidFill>
                    <a:schemeClr val="bg1"/>
                  </a:solidFill>
                </a:rPr>
                <a:t>Pricing source</a:t>
              </a:r>
            </a:p>
            <a:p>
              <a:pPr marL="285750" indent="-285750">
                <a:buFont typeface="Arial" panose="020B0604020202020204" pitchFamily="34" charset="0"/>
                <a:buChar char="•"/>
              </a:pPr>
              <a:r>
                <a:rPr lang="fr-FR" sz="1600" b="1" cap="all" dirty="0">
                  <a:solidFill>
                    <a:srgbClr val="F9D45F"/>
                  </a:solidFill>
                </a:rPr>
                <a:t>Per-tier Spreads</a:t>
              </a:r>
            </a:p>
          </p:txBody>
        </p:sp>
      </p:grpSp>
      <p:grpSp>
        <p:nvGrpSpPr>
          <p:cNvPr id="4" name="Group 3">
            <a:extLst>
              <a:ext uri="{FF2B5EF4-FFF2-40B4-BE49-F238E27FC236}">
                <a16:creationId xmlns:a16="http://schemas.microsoft.com/office/drawing/2014/main" id="{119D1628-2C5D-401A-8F3E-7E431EDB5F6C}"/>
              </a:ext>
            </a:extLst>
          </p:cNvPr>
          <p:cNvGrpSpPr/>
          <p:nvPr/>
        </p:nvGrpSpPr>
        <p:grpSpPr>
          <a:xfrm>
            <a:off x="-86440" y="1904605"/>
            <a:ext cx="3252599" cy="2383697"/>
            <a:chOff x="-86440" y="1904605"/>
            <a:chExt cx="3252599" cy="2383697"/>
          </a:xfrm>
        </p:grpSpPr>
        <p:sp>
          <p:nvSpPr>
            <p:cNvPr id="23" name="TextBox 22">
              <a:extLst>
                <a:ext uri="{FF2B5EF4-FFF2-40B4-BE49-F238E27FC236}">
                  <a16:creationId xmlns:a16="http://schemas.microsoft.com/office/drawing/2014/main" id="{298BC38B-6A7B-4464-918D-C3AA5E8B565F}"/>
                </a:ext>
              </a:extLst>
            </p:cNvPr>
            <p:cNvSpPr txBox="1"/>
            <p:nvPr/>
          </p:nvSpPr>
          <p:spPr>
            <a:xfrm>
              <a:off x="-86440" y="1904605"/>
              <a:ext cx="2667363" cy="707886"/>
            </a:xfrm>
            <a:prstGeom prst="rect">
              <a:avLst/>
            </a:prstGeom>
            <a:noFill/>
          </p:spPr>
          <p:txBody>
            <a:bodyPr wrap="square" rtlCol="0" anchor="ctr">
              <a:spAutoFit/>
            </a:bodyPr>
            <a:lstStyle/>
            <a:p>
              <a:pPr algn="ctr"/>
              <a:r>
                <a:rPr lang="fr-FR" sz="2000" b="1" cap="all" dirty="0" err="1">
                  <a:solidFill>
                    <a:schemeClr val="bg1"/>
                  </a:solidFill>
                </a:rPr>
                <a:t>financial</a:t>
              </a:r>
              <a:r>
                <a:rPr lang="fr-FR" sz="2000" b="1" cap="all" dirty="0">
                  <a:solidFill>
                    <a:schemeClr val="bg1"/>
                  </a:solidFill>
                </a:rPr>
                <a:t> instruments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6" y="2533875"/>
              <a:ext cx="2667363" cy="1754427"/>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cap="all" dirty="0">
                  <a:solidFill>
                    <a:schemeClr val="bg1"/>
                  </a:solidFill>
                </a:rPr>
                <a:t>label</a:t>
              </a:r>
            </a:p>
            <a:p>
              <a:pPr marL="285750" indent="-285750">
                <a:buFont typeface="Arial" panose="020B0604020202020204" pitchFamily="34" charset="0"/>
                <a:buChar char="•"/>
              </a:pPr>
              <a:r>
                <a:rPr lang="fr-FR" sz="1600" b="1" cap="all" dirty="0">
                  <a:solidFill>
                    <a:srgbClr val="F9D45F"/>
                  </a:solidFill>
                </a:rPr>
                <a:t>Currency</a:t>
              </a:r>
            </a:p>
            <a:p>
              <a:pPr marL="285750" indent="-285750">
                <a:buFont typeface="Arial" panose="020B0604020202020204" pitchFamily="34" charset="0"/>
                <a:buChar char="•"/>
              </a:pPr>
              <a:r>
                <a:rPr lang="fr-FR" sz="1600" b="1" cap="all" dirty="0">
                  <a:solidFill>
                    <a:srgbClr val="F9D45F"/>
                  </a:solidFill>
                </a:rPr>
                <a:t>EXP date</a:t>
              </a:r>
            </a:p>
            <a:p>
              <a:pPr marL="285750" indent="-285750">
                <a:buFont typeface="Arial" panose="020B0604020202020204" pitchFamily="34" charset="0"/>
                <a:buChar char="•"/>
              </a:pPr>
              <a:r>
                <a:rPr lang="fr-FR" sz="1600" cap="all" dirty="0">
                  <a:solidFill>
                    <a:schemeClr val="bg1"/>
                  </a:solidFill>
                </a:rPr>
                <a:t>…</a:t>
              </a:r>
            </a:p>
          </p:txBody>
        </p:sp>
      </p:grpSp>
    </p:spTree>
    <p:extLst>
      <p:ext uri="{BB962C8B-B14F-4D97-AF65-F5344CB8AC3E}">
        <p14:creationId xmlns:p14="http://schemas.microsoft.com/office/powerpoint/2010/main" val="8736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8"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pic>
        <p:nvPicPr>
          <p:cNvPr id="36" name="Picture 35">
            <a:extLst>
              <a:ext uri="{FF2B5EF4-FFF2-40B4-BE49-F238E27FC236}">
                <a16:creationId xmlns:a16="http://schemas.microsoft.com/office/drawing/2014/main" id="{302AC0D7-1ADB-49AC-9903-393084229492}"/>
              </a:ext>
            </a:extLst>
          </p:cNvPr>
          <p:cNvPicPr>
            <a:picLocks noChangeAspect="1"/>
          </p:cNvPicPr>
          <p:nvPr/>
        </p:nvPicPr>
        <p:blipFill>
          <a:blip r:embed="rId7"/>
          <a:stretch>
            <a:fillRect/>
          </a:stretch>
        </p:blipFill>
        <p:spPr>
          <a:xfrm flipH="1">
            <a:off x="5828792" y="900856"/>
            <a:ext cx="418173" cy="674808"/>
          </a:xfrm>
          <a:prstGeom prst="rect">
            <a:avLst/>
          </a:prstGeom>
          <a:ln>
            <a:noFill/>
          </a:ln>
        </p:spPr>
      </p:pic>
      <p:sp>
        <p:nvSpPr>
          <p:cNvPr id="3" name="TextBox 2">
            <a:extLst>
              <a:ext uri="{FF2B5EF4-FFF2-40B4-BE49-F238E27FC236}">
                <a16:creationId xmlns:a16="http://schemas.microsoft.com/office/drawing/2014/main" id="{7942F72C-111D-41C3-A9E1-008BE40747A4}"/>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Blind</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D7EA530-936B-437D-BFF7-E41094DC7E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560" y="2016876"/>
            <a:ext cx="4005657" cy="2198418"/>
          </a:xfrm>
          <a:prstGeom prst="rect">
            <a:avLst/>
          </a:prstGeom>
          <a:solidFill>
            <a:schemeClr val="bg1">
              <a:lumMod val="95000"/>
              <a:alpha val="43000"/>
            </a:schemeClr>
          </a:solidFill>
          <a:ln>
            <a:solidFill>
              <a:srgbClr val="FAFCD7"/>
            </a:solidFill>
          </a:ln>
        </p:spPr>
      </p:pic>
      <p:sp>
        <p:nvSpPr>
          <p:cNvPr id="37" name="Speech Bubble: Rectangle 36">
            <a:extLst>
              <a:ext uri="{FF2B5EF4-FFF2-40B4-BE49-F238E27FC236}">
                <a16:creationId xmlns:a16="http://schemas.microsoft.com/office/drawing/2014/main" id="{7F2D12E6-1F1E-4F73-BCB4-68E6E2C02197}"/>
              </a:ext>
            </a:extLst>
          </p:cNvPr>
          <p:cNvSpPr/>
          <p:nvPr/>
        </p:nvSpPr>
        <p:spPr>
          <a:xfrm>
            <a:off x="6368048" y="901781"/>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203864"/>
                </a:solidFill>
              </a:rPr>
              <a:t>Futures Roll?</a:t>
            </a:r>
            <a:endParaRPr lang="fr-FR" sz="2400" b="1" dirty="0">
              <a:solidFill>
                <a:srgbClr val="203864"/>
              </a:solidFill>
            </a:endParaRPr>
          </a:p>
        </p:txBody>
      </p:sp>
    </p:spTree>
    <p:extLst>
      <p:ext uri="{BB962C8B-B14F-4D97-AF65-F5344CB8AC3E}">
        <p14:creationId xmlns:p14="http://schemas.microsoft.com/office/powerpoint/2010/main" val="35950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89B3B-0193-4246-89F1-FE3282687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du coup </a:t>
            </a:r>
            <a:r>
              <a:rPr lang="fr-FR" sz="2800" b="1" cap="all" dirty="0">
                <a:solidFill>
                  <a:srgbClr val="FAFCD7"/>
                </a:solidFill>
                <a:latin typeface="Alte Haas Grotesk" panose="02000503000000020004" pitchFamily="2" charset="0"/>
              </a:rPr>
              <a:t>dans le code…</a:t>
            </a:r>
          </a:p>
        </p:txBody>
      </p:sp>
    </p:spTree>
    <p:extLst>
      <p:ext uri="{BB962C8B-B14F-4D97-AF65-F5344CB8AC3E}">
        <p14:creationId xmlns:p14="http://schemas.microsoft.com/office/powerpoint/2010/main" val="2805696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AD3E9BF6-3163-4BD3-8172-7A203477AD6E}"/>
              </a:ext>
            </a:extLst>
          </p:cNvPr>
          <p:cNvSpPr txBox="1"/>
          <p:nvPr/>
        </p:nvSpPr>
        <p:spPr>
          <a:xfrm>
            <a:off x="2069432" y="2497976"/>
            <a:ext cx="8053137" cy="1862048"/>
          </a:xfrm>
          <a:prstGeom prst="rect">
            <a:avLst/>
          </a:prstGeom>
          <a:noFill/>
        </p:spPr>
        <p:txBody>
          <a:bodyPr wrap="square" rtlCol="0" anchor="ctr">
            <a:spAutoFit/>
          </a:bodyPr>
          <a:lstStyle/>
          <a:p>
            <a:pPr algn="ctr"/>
            <a:r>
              <a:rPr lang="fr-FR" sz="11500" b="1" dirty="0">
                <a:solidFill>
                  <a:schemeClr val="bg1"/>
                </a:solidFill>
                <a:latin typeface="Alte Haas Grotesk" panose="02000503000000020004" pitchFamily="2" charset="0"/>
              </a:rPr>
              <a:t>OK</a:t>
            </a:r>
          </a:p>
        </p:txBody>
      </p:sp>
    </p:spTree>
    <p:extLst>
      <p:ext uri="{BB962C8B-B14F-4D97-AF65-F5344CB8AC3E}">
        <p14:creationId xmlns:p14="http://schemas.microsoft.com/office/powerpoint/2010/main" val="2452352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BF941-3DE3-4A7B-AA16-02D912347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 y="-600770"/>
            <a:ext cx="12320318" cy="8059541"/>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5FE1719-2FEA-48AC-9C2F-DDAC03434495}"/>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Simple </a:t>
            </a:r>
            <a:r>
              <a:rPr lang="fr-FR" sz="2800" b="1" cap="all" dirty="0">
                <a:solidFill>
                  <a:srgbClr val="FAFCD7"/>
                </a:solidFill>
                <a:latin typeface="Alte Haas Grotesk" panose="02000503000000020004" pitchFamily="2" charset="0"/>
              </a:rPr>
              <a:t>Basique</a:t>
            </a:r>
          </a:p>
        </p:txBody>
      </p:sp>
    </p:spTree>
    <p:extLst>
      <p:ext uri="{BB962C8B-B14F-4D97-AF65-F5344CB8AC3E}">
        <p14:creationId xmlns:p14="http://schemas.microsoft.com/office/powerpoint/2010/main" val="234552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DCFF-52DD-496C-9777-A3933C234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 y="-277858"/>
            <a:ext cx="12192000" cy="813054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821206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 prend </a:t>
            </a:r>
            <a:r>
              <a:rPr lang="fr-FR" sz="2800" b="1" cap="all" dirty="0">
                <a:solidFill>
                  <a:srgbClr val="FAFCD7"/>
                </a:solidFill>
                <a:latin typeface="Alte Haas Grotesk" panose="02000503000000020004" pitchFamily="2" charset="0"/>
              </a:rPr>
              <a:t>du temps pour nous</a:t>
            </a:r>
          </a:p>
        </p:txBody>
      </p:sp>
    </p:spTree>
    <p:extLst>
      <p:ext uri="{BB962C8B-B14F-4D97-AF65-F5344CB8AC3E}">
        <p14:creationId xmlns:p14="http://schemas.microsoft.com/office/powerpoint/2010/main" val="34172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a besoin de vous parler </a:t>
            </a:r>
            <a:r>
              <a:rPr lang="fr-FR" sz="2800" b="1" cap="all" dirty="0">
                <a:solidFill>
                  <a:srgbClr val="FAFCD7"/>
                </a:solidFill>
                <a:latin typeface="Alte Haas Grotesk" panose="02000503000000020004" pitchFamily="2" charset="0"/>
              </a:rPr>
              <a:t>Le plus souvent possible</a:t>
            </a:r>
          </a:p>
        </p:txBody>
      </p:sp>
    </p:spTree>
    <p:extLst>
      <p:ext uri="{BB962C8B-B14F-4D97-AF65-F5344CB8AC3E}">
        <p14:creationId xmlns:p14="http://schemas.microsoft.com/office/powerpoint/2010/main" val="2921663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D3219B7-349D-48ED-89EB-D7A335DEB8ED}"/>
              </a:ext>
            </a:extLst>
          </p:cNvPr>
          <p:cNvGrpSpPr/>
          <p:nvPr/>
        </p:nvGrpSpPr>
        <p:grpSpPr>
          <a:xfrm>
            <a:off x="0" y="0"/>
            <a:ext cx="12208042" cy="6858000"/>
            <a:chOff x="0" y="0"/>
            <a:chExt cx="12208042" cy="6858000"/>
          </a:xfrm>
        </p:grpSpPr>
        <p:pic>
          <p:nvPicPr>
            <p:cNvPr id="3" name="Picture 2">
              <a:extLst>
                <a:ext uri="{FF2B5EF4-FFF2-40B4-BE49-F238E27FC236}">
                  <a16:creationId xmlns:a16="http://schemas.microsoft.com/office/drawing/2014/main" id="{8C848424-08A7-48BD-B99D-8038BB48B9F5}"/>
                </a:ext>
              </a:extLst>
            </p:cNvPr>
            <p:cNvPicPr>
              <a:picLocks noChangeAspect="1"/>
            </p:cNvPicPr>
            <p:nvPr/>
          </p:nvPicPr>
          <p:blipFill>
            <a:blip r:embed="rId3">
              <a:clrChange>
                <a:clrFrom>
                  <a:srgbClr val="242424"/>
                </a:clrFrom>
                <a:clrTo>
                  <a:srgbClr val="242424">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8D71D23-2EA8-49C5-B4E1-1879A692DF62}"/>
                </a:ext>
              </a:extLst>
            </p:cNvPr>
            <p:cNvSpPr/>
            <p:nvPr/>
          </p:nvSpPr>
          <p:spPr>
            <a:xfrm>
              <a:off x="10170695" y="6352674"/>
              <a:ext cx="2037347" cy="505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049004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Quitte à passer </a:t>
            </a:r>
            <a:r>
              <a:rPr lang="fr-FR" sz="2800" b="1" cap="all" dirty="0">
                <a:solidFill>
                  <a:srgbClr val="FAFCD7"/>
                </a:solidFill>
                <a:latin typeface="Alte Haas Grotesk" panose="02000503000000020004" pitchFamily="2" charset="0"/>
              </a:rPr>
              <a:t>pour des forceurs</a:t>
            </a:r>
          </a:p>
        </p:txBody>
      </p:sp>
    </p:spTree>
    <p:extLst>
      <p:ext uri="{BB962C8B-B14F-4D97-AF65-F5344CB8AC3E}">
        <p14:creationId xmlns:p14="http://schemas.microsoft.com/office/powerpoint/2010/main" val="2876238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1AFB1-D00B-4414-BA49-CE3252350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58" y="732885"/>
            <a:ext cx="9345285" cy="515633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1058629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n’ose vous le dire </a:t>
            </a:r>
            <a:r>
              <a:rPr lang="fr-FR" sz="2800" b="1" cap="all" dirty="0">
                <a:solidFill>
                  <a:srgbClr val="FAFCD7"/>
                </a:solidFill>
                <a:latin typeface="Alte Haas Grotesk" panose="02000503000000020004" pitchFamily="2" charset="0"/>
              </a:rPr>
              <a:t>mais nos estimations…</a:t>
            </a:r>
          </a:p>
        </p:txBody>
      </p:sp>
    </p:spTree>
    <p:extLst>
      <p:ext uri="{BB962C8B-B14F-4D97-AF65-F5344CB8AC3E}">
        <p14:creationId xmlns:p14="http://schemas.microsoft.com/office/powerpoint/2010/main" val="1949853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DE091E-37AC-4748-B3E0-2904AE73A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0434"/>
            <a:ext cx="12422494" cy="933757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90302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on n’aime pas bâcler</a:t>
            </a:r>
          </a:p>
        </p:txBody>
      </p:sp>
    </p:spTree>
    <p:extLst>
      <p:ext uri="{BB962C8B-B14F-4D97-AF65-F5344CB8AC3E}">
        <p14:creationId xmlns:p14="http://schemas.microsoft.com/office/powerpoint/2010/main" val="4183576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87D94-5A85-4921-AFB8-2366D077F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35" y="0"/>
            <a:ext cx="12675269" cy="816210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0810887"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Product </a:t>
            </a:r>
            <a:r>
              <a:rPr lang="fr-FR" sz="2800" b="1" cap="all" dirty="0" err="1">
                <a:solidFill>
                  <a:srgbClr val="F9D45F"/>
                </a:solidFill>
                <a:latin typeface="Alte Haas Grotesk" panose="02000503000000020004" pitchFamily="2" charset="0"/>
              </a:rPr>
              <a:t>Owners</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de petits chefs</a:t>
            </a:r>
          </a:p>
        </p:txBody>
      </p:sp>
    </p:spTree>
    <p:extLst>
      <p:ext uri="{BB962C8B-B14F-4D97-AF65-F5344CB8AC3E}">
        <p14:creationId xmlns:p14="http://schemas.microsoft.com/office/powerpoint/2010/main" val="139393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2714645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902424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246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67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C905E-625A-4026-8DF1-B6C53FDF8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5065FDD-925C-41FD-A04E-F6DE953C7C1B}"/>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D30EEB6E-DDE5-4540-B80C-B0D70C1D73DC}"/>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Faire appel </a:t>
            </a:r>
            <a:r>
              <a:rPr lang="fr-FR" sz="2800" b="1" cap="all" dirty="0">
                <a:solidFill>
                  <a:srgbClr val="FAFCD7"/>
                </a:solidFill>
                <a:latin typeface="Alte Haas Grotesk" panose="02000503000000020004" pitchFamily="2" charset="0"/>
              </a:rPr>
              <a:t>à un ami</a:t>
            </a:r>
          </a:p>
        </p:txBody>
      </p:sp>
    </p:spTree>
    <p:extLst>
      <p:ext uri="{BB962C8B-B14F-4D97-AF65-F5344CB8AC3E}">
        <p14:creationId xmlns:p14="http://schemas.microsoft.com/office/powerpoint/2010/main" val="1434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6894</TotalTime>
  <Words>6757</Words>
  <Application>Microsoft Office PowerPoint</Application>
  <PresentationFormat>Widescreen</PresentationFormat>
  <Paragraphs>818</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844</cp:revision>
  <dcterms:created xsi:type="dcterms:W3CDTF">2021-05-22T16:07:41Z</dcterms:created>
  <dcterms:modified xsi:type="dcterms:W3CDTF">2021-09-20T18:35:01Z</dcterms:modified>
</cp:coreProperties>
</file>